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9.xml" ContentType="application/vnd.openxmlformats-officedocument.presentationml.notesSlide+xml"/>
  <Override PartName="/ppt/tags/tag5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53.xml" ContentType="application/vnd.openxmlformats-officedocument.presentationml.tags+xml"/>
  <Override PartName="/ppt/notesSlides/notesSlide40.xml" ContentType="application/vnd.openxmlformats-officedocument.presentationml.notesSlide+xml"/>
  <Override PartName="/ppt/tags/tag54.xml" ContentType="application/vnd.openxmlformats-officedocument.presentationml.tags+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93"/>
  </p:notesMasterIdLst>
  <p:sldIdLst>
    <p:sldId id="2076138319" r:id="rId7"/>
    <p:sldId id="2076138310" r:id="rId8"/>
    <p:sldId id="2076138320" r:id="rId9"/>
    <p:sldId id="2076138321" r:id="rId10"/>
    <p:sldId id="2076138322" r:id="rId11"/>
    <p:sldId id="2076138323" r:id="rId12"/>
    <p:sldId id="2076138324" r:id="rId13"/>
    <p:sldId id="2076138325" r:id="rId14"/>
    <p:sldId id="2076138326" r:id="rId15"/>
    <p:sldId id="2076138327" r:id="rId16"/>
    <p:sldId id="2076138328" r:id="rId17"/>
    <p:sldId id="2076138329" r:id="rId18"/>
    <p:sldId id="2076138330" r:id="rId19"/>
    <p:sldId id="2076138331" r:id="rId20"/>
    <p:sldId id="2076138332" r:id="rId21"/>
    <p:sldId id="2076138333" r:id="rId22"/>
    <p:sldId id="2076138334" r:id="rId23"/>
    <p:sldId id="2076138335" r:id="rId24"/>
    <p:sldId id="2076138336" r:id="rId25"/>
    <p:sldId id="2076138337" r:id="rId26"/>
    <p:sldId id="2076138338" r:id="rId27"/>
    <p:sldId id="2076138339" r:id="rId28"/>
    <p:sldId id="2076138340" r:id="rId29"/>
    <p:sldId id="2076137948" r:id="rId30"/>
    <p:sldId id="2076138342" r:id="rId31"/>
    <p:sldId id="2076138343" r:id="rId32"/>
    <p:sldId id="2076138344" r:id="rId33"/>
    <p:sldId id="2076138345" r:id="rId34"/>
    <p:sldId id="2076138346" r:id="rId35"/>
    <p:sldId id="2076138347" r:id="rId36"/>
    <p:sldId id="2076138348" r:id="rId37"/>
    <p:sldId id="2076138349" r:id="rId38"/>
    <p:sldId id="2076138350" r:id="rId39"/>
    <p:sldId id="2076138351" r:id="rId40"/>
    <p:sldId id="2076138352" r:id="rId41"/>
    <p:sldId id="2076138353" r:id="rId42"/>
    <p:sldId id="2076138354" r:id="rId43"/>
    <p:sldId id="2076138355" r:id="rId44"/>
    <p:sldId id="2076138356" r:id="rId45"/>
    <p:sldId id="2076138357" r:id="rId46"/>
    <p:sldId id="2076138358" r:id="rId47"/>
    <p:sldId id="2076138359" r:id="rId48"/>
    <p:sldId id="2076138360" r:id="rId49"/>
    <p:sldId id="2076138361" r:id="rId50"/>
    <p:sldId id="2076138362" r:id="rId51"/>
    <p:sldId id="2076138363" r:id="rId52"/>
    <p:sldId id="2076138364" r:id="rId53"/>
    <p:sldId id="2076138365" r:id="rId54"/>
    <p:sldId id="2076138366" r:id="rId55"/>
    <p:sldId id="2076138367" r:id="rId56"/>
    <p:sldId id="2076138368" r:id="rId57"/>
    <p:sldId id="2076138369" r:id="rId58"/>
    <p:sldId id="2076138370" r:id="rId59"/>
    <p:sldId id="2076138371" r:id="rId60"/>
    <p:sldId id="2076138311" r:id="rId61"/>
    <p:sldId id="2076138307" r:id="rId62"/>
    <p:sldId id="2076138308" r:id="rId63"/>
    <p:sldId id="2076138312" r:id="rId64"/>
    <p:sldId id="2076138309" r:id="rId65"/>
    <p:sldId id="2076138313" r:id="rId66"/>
    <p:sldId id="2076138314" r:id="rId67"/>
    <p:sldId id="2076138290" r:id="rId68"/>
    <p:sldId id="2076138295" r:id="rId69"/>
    <p:sldId id="2076137952" r:id="rId70"/>
    <p:sldId id="2076138303" r:id="rId71"/>
    <p:sldId id="2076138304" r:id="rId72"/>
    <p:sldId id="2076137740" r:id="rId73"/>
    <p:sldId id="2076138305" r:id="rId74"/>
    <p:sldId id="2076137814" r:id="rId75"/>
    <p:sldId id="2076136689" r:id="rId76"/>
    <p:sldId id="2076138298" r:id="rId77"/>
    <p:sldId id="9885" r:id="rId78"/>
    <p:sldId id="2076136705" r:id="rId79"/>
    <p:sldId id="9886" r:id="rId80"/>
    <p:sldId id="9981" r:id="rId81"/>
    <p:sldId id="2076138297" r:id="rId82"/>
    <p:sldId id="10009" r:id="rId83"/>
    <p:sldId id="9937" r:id="rId84"/>
    <p:sldId id="9933" r:id="rId85"/>
    <p:sldId id="338" r:id="rId86"/>
    <p:sldId id="2076138315" r:id="rId87"/>
    <p:sldId id="2076138372" r:id="rId88"/>
    <p:sldId id="2076138316" r:id="rId89"/>
    <p:sldId id="2076138317" r:id="rId90"/>
    <p:sldId id="2076138373" r:id="rId91"/>
    <p:sldId id="2076138255"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319"/>
            <p14:sldId id="2076138310"/>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7948"/>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4"/>
            <p14:sldId id="2076138355"/>
            <p14:sldId id="2076138356"/>
            <p14:sldId id="2076138357"/>
            <p14:sldId id="2076138358"/>
            <p14:sldId id="2076138359"/>
            <p14:sldId id="2076138360"/>
            <p14:sldId id="2076138361"/>
            <p14:sldId id="2076138362"/>
            <p14:sldId id="2076138363"/>
            <p14:sldId id="2076138364"/>
            <p14:sldId id="2076138365"/>
            <p14:sldId id="2076138366"/>
            <p14:sldId id="2076138367"/>
            <p14:sldId id="2076138368"/>
            <p14:sldId id="2076138369"/>
            <p14:sldId id="2076138370"/>
            <p14:sldId id="2076138371"/>
            <p14:sldId id="2076138311"/>
            <p14:sldId id="2076138307"/>
            <p14:sldId id="2076138308"/>
            <p14:sldId id="2076138312"/>
            <p14:sldId id="2076138309"/>
            <p14:sldId id="2076138313"/>
            <p14:sldId id="2076138314"/>
            <p14:sldId id="2076138290"/>
            <p14:sldId id="2076138295"/>
            <p14:sldId id="2076137952"/>
            <p14:sldId id="2076138303"/>
            <p14:sldId id="2076138304"/>
            <p14:sldId id="2076137740"/>
            <p14:sldId id="2076138305"/>
            <p14:sldId id="2076137814"/>
            <p14:sldId id="2076136689"/>
            <p14:sldId id="2076138298"/>
            <p14:sldId id="9885"/>
            <p14:sldId id="2076136705"/>
            <p14:sldId id="9886"/>
            <p14:sldId id="9981"/>
            <p14:sldId id="2076138297"/>
            <p14:sldId id="10009"/>
            <p14:sldId id="9937"/>
            <p14:sldId id="9933"/>
            <p14:sldId id="338"/>
            <p14:sldId id="2076138315"/>
            <p14:sldId id="2076138372"/>
            <p14:sldId id="2076138316"/>
            <p14:sldId id="2076138317"/>
            <p14:sldId id="2076138373"/>
            <p14:sldId id="2076138255"/>
          </p14:sldIdLst>
        </p14:section>
      </p14:sectionLst>
    </p:ext>
    <p:ext uri="{EFAFB233-063F-42B5-8137-9DF3F51BA10A}">
      <p15:sldGuideLst xmlns:p15="http://schemas.microsoft.com/office/powerpoint/2012/main">
        <p15:guide id="1" orient="horz" pos="28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FFF100"/>
    <a:srgbClr val="5C2D91"/>
    <a:srgbClr val="32145A"/>
    <a:srgbClr val="B4A0FF"/>
    <a:srgbClr val="D2D2D2"/>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0E10C-B03D-42A5-B3FC-529C839F5C62}" v="1" dt="2021-02-02T04:55:42.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50961" autoAdjust="0"/>
  </p:normalViewPr>
  <p:slideViewPr>
    <p:cSldViewPr snapToGrid="0">
      <p:cViewPr varScale="1">
        <p:scale>
          <a:sx n="84" d="100"/>
          <a:sy n="84" d="100"/>
        </p:scale>
        <p:origin x="3192" y="56"/>
      </p:cViewPr>
      <p:guideLst>
        <p:guide orient="horz" pos="2808"/>
        <p:guide pos="3840"/>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notesMaster" Target="notesMasters/notesMaster1.xml"/><Relationship Id="rId98"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3/25/2021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3/25/2021 9:56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913068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3/25/2021 9:56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3/25/2021 9:56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3/25/2021 9:56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3/25/2021 9:56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053374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3/25/2021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3/25/2021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3/25/2021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3/25/2021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3/25/2021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3/25/2021 9:56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48</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3/25/2021 9:56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3/25/2021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 host slides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3/25/2021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3/25/2021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3/25/2021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3/25/2021 9:56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1588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03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2482468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https://www.menti.com/gp1mxx4eg7</a:t>
            </a:r>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https://www.menti.com/n4ss363o6m</a:t>
            </a:r>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248418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8</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9</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10</a:t>
            </a:fld>
            <a:endParaRPr lang="en-US"/>
          </a:p>
        </p:txBody>
      </p:sp>
    </p:spTree>
    <p:extLst>
      <p:ext uri="{BB962C8B-B14F-4D97-AF65-F5344CB8AC3E}">
        <p14:creationId xmlns:p14="http://schemas.microsoft.com/office/powerpoint/2010/main" val="2645111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782383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8455371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2" r:id="rId38"/>
    <p:sldLayoutId id="2147483734" r:id="rId39"/>
    <p:sldLayoutId id="2147483735" r:id="rId40"/>
    <p:sldLayoutId id="2147483738" r:id="rId41"/>
    <p:sldLayoutId id="2147483737" r:id="rId42"/>
    <p:sldLayoutId id="2147483739"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2.xml"/><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hyperlink" Target="https://www.python.org/dev/peps/pep-0440/#version-specifiers" TargetMode="External"/><Relationship Id="rId2" Type="http://schemas.openxmlformats.org/officeDocument/2006/relationships/hyperlink" Target="https://pip.readthedocs.io/en/1.1/requirements.html" TargetMode="Externa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8.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2.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2.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4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4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42.xml"/><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2.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8.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jpe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38.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jpeg"/><Relationship Id="rId9" Type="http://schemas.openxmlformats.org/officeDocument/2006/relationships/image" Target="../media/image79.png"/><Relationship Id="rId14" Type="http://schemas.openxmlformats.org/officeDocument/2006/relationships/image" Target="../media/image8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0.xml"/></Relationships>
</file>

<file path=ppt/slides/_rels/slide46.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39.xml"/><Relationship Id="rId6" Type="http://schemas.openxmlformats.org/officeDocument/2006/relationships/image" Target="../media/image89.png"/><Relationship Id="rId11" Type="http://schemas.openxmlformats.org/officeDocument/2006/relationships/image" Target="../media/image94.sv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42.xml"/><Relationship Id="rId6" Type="http://schemas.openxmlformats.org/officeDocument/2006/relationships/image" Target="../media/image87.png"/><Relationship Id="rId5" Type="http://schemas.openxmlformats.org/officeDocument/2006/relationships/image" Target="../media/image97.svg"/><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94.svg"/><Relationship Id="rId2" Type="http://schemas.openxmlformats.org/officeDocument/2006/relationships/image" Target="../media/image102.png"/><Relationship Id="rId1" Type="http://schemas.openxmlformats.org/officeDocument/2006/relationships/slideLayout" Target="../slideLayouts/slideLayout56.xml"/><Relationship Id="rId6" Type="http://schemas.openxmlformats.org/officeDocument/2006/relationships/image" Target="../media/image106.png"/><Relationship Id="rId11" Type="http://schemas.openxmlformats.org/officeDocument/2006/relationships/image" Target="../media/image93.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svg"/><Relationship Id="rId9" Type="http://schemas.openxmlformats.org/officeDocument/2006/relationships/image" Target="../media/image10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8.xml"/><Relationship Id="rId5" Type="http://schemas.openxmlformats.org/officeDocument/2006/relationships/image" Target="../media/image22.sv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6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8.xml"/><Relationship Id="rId5" Type="http://schemas.openxmlformats.org/officeDocument/2006/relationships/image" Target="../media/image22.svg"/><Relationship Id="rId4" Type="http://schemas.openxmlformats.org/officeDocument/2006/relationships/image" Target="../media/image21.png"/></Relationships>
</file>

<file path=ppt/slides/_rels/slide6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notesSlide" Target="../notesSlides/notesSlide33.xml"/></Relationships>
</file>

<file path=ppt/slides/_rels/slide7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72.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68.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6.xml"/><Relationship Id="rId1" Type="http://schemas.openxmlformats.org/officeDocument/2006/relationships/slideLayout" Target="../slideLayouts/slideLayout72.xml"/><Relationship Id="rId5" Type="http://schemas.openxmlformats.org/officeDocument/2006/relationships/image" Target="../media/image125.png"/><Relationship Id="rId4" Type="http://schemas.openxmlformats.org/officeDocument/2006/relationships/image" Target="../media/image124.png"/></Relationships>
</file>

<file path=ppt/slides/_rels/slide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7.xml"/><Relationship Id="rId1" Type="http://schemas.openxmlformats.org/officeDocument/2006/relationships/slideLayout" Target="../slideLayouts/slideLayout72.xml"/><Relationship Id="rId4" Type="http://schemas.openxmlformats.org/officeDocument/2006/relationships/image" Target="../media/image127.png"/></Relationships>
</file>

<file path=ppt/slides/_rels/slide7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8.xml"/><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tiff"/><Relationship Id="rId2" Type="http://schemas.openxmlformats.org/officeDocument/2006/relationships/notesSlide" Target="../notesSlides/notesSlide6.xml"/><Relationship Id="rId1" Type="http://schemas.openxmlformats.org/officeDocument/2006/relationships/slideLayout" Target="../slideLayouts/slideLayout65.xml"/><Relationship Id="rId6" Type="http://schemas.openxmlformats.org/officeDocument/2006/relationships/image" Target="../media/image26.tiff"/><Relationship Id="rId5" Type="http://schemas.openxmlformats.org/officeDocument/2006/relationships/image" Target="../media/image25.png"/><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82.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0.xml"/><Relationship Id="rId1" Type="http://schemas.openxmlformats.org/officeDocument/2006/relationships/slideLayout" Target="../slideLayouts/slideLayout36.xml"/><Relationship Id="rId4" Type="http://schemas.openxmlformats.org/officeDocument/2006/relationships/image" Target="../media/image129.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1.xml"/><Relationship Id="rId1" Type="http://schemas.openxmlformats.org/officeDocument/2006/relationships/slideLayout" Target="../slideLayouts/slideLayout36.xml"/><Relationship Id="rId4" Type="http://schemas.openxmlformats.org/officeDocument/2006/relationships/image" Target="../media/image13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5.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3</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In-memory cluster computing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provides primitives for </a:t>
            </a:r>
            <a:r>
              <a:rPr lang="en-US" sz="1600" i="1">
                <a:latin typeface="Segoe UI" panose="020B0502040204020203" pitchFamily="34" charset="0"/>
              </a:rPr>
              <a:t>in-memory</a:t>
            </a:r>
            <a:r>
              <a:rPr lang="en-US" sz="1600">
                <a:latin typeface="Segoe UI" panose="020B0502040204020203" pitchFamily="34" charset="0"/>
              </a:rPr>
              <a:t> cluster computing. A Spark job can </a:t>
            </a:r>
            <a:r>
              <a:rPr lang="en-US" sz="1600" i="1">
                <a:latin typeface="Segoe UI" panose="020B0502040204020203" pitchFamily="34" charset="0"/>
              </a:rPr>
              <a:t>load and cache </a:t>
            </a:r>
            <a:r>
              <a:rPr lang="en-US" sz="1600">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Scala Integration</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Faster Data-sharing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without any replication</a:t>
            </a:r>
            <a:r>
              <a:rPr lang="en-US">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739343"/>
          </a:xfrm>
        </p:spPr>
        <p:txBody>
          <a:bodyPr/>
          <a:lstStyle/>
          <a:p>
            <a:r>
              <a:rPr lang="en-US" sz="3400" cap="none" spc="-147">
                <a:solidFill>
                  <a:schemeClr val="tx2"/>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 also cache transformed data in memory as RDDs (Resilient </a:t>
            </a:r>
            <a:r>
              <a:rPr lang="en-US" sz="1765" kern="0">
                <a:solidFill>
                  <a:schemeClr val="tx1"/>
                </a:solidFill>
                <a:ea typeface="+mn-ea"/>
                <a:cs typeface="Segoe UI Semilight" panose="020B0402040204020203" pitchFamily="34" charset="0"/>
              </a:rPr>
              <a:t>Distributed Datasets</a:t>
            </a:r>
            <a:r>
              <a:rPr lang="en-US" sz="1765" kern="0" dirty="0">
                <a:solidFill>
                  <a:schemeClr val="tx1"/>
                </a:solidFill>
                <a:ea typeface="+mn-ea"/>
                <a:cs typeface="Segoe UI Semilight" panose="020B0402040204020203" pitchFamily="34" charset="0"/>
              </a:rPr>
              <a:t>).</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Apache 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0.6.1 support</a:t>
            </a:r>
          </a:p>
          <a:p>
            <a:pPr marL="957727" lvl="3" indent="-285695">
              <a:buFont typeface="Arial" panose="020B0604020202020204" pitchFamily="34" charset="0"/>
              <a:buChar char="•"/>
            </a:pPr>
            <a:r>
              <a:rPr lang="en-US" sz="1568" dirty="0" err="1"/>
              <a:t>.Net</a:t>
            </a:r>
            <a:r>
              <a:rPr lang="en-US" sz="1568" dirty="0"/>
              <a:t> Core 3.1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1549152" y="2416142"/>
            <a:ext cx="4024331" cy="2670008"/>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1759351" y="3138847"/>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1829300" y="3480069"/>
            <a:ext cx="732981"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2740962" y="3470372"/>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1759351" y="4166019"/>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1855427" y="4540636"/>
            <a:ext cx="819175"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1759350" y="2750280"/>
            <a:ext cx="1839180"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4159753" y="3337433"/>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4894899" y="3574775"/>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1759351" y="1561663"/>
            <a:ext cx="1839180"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4283766" y="783212"/>
            <a:ext cx="1222266" cy="7067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3598531" y="1489236"/>
            <a:ext cx="1296368" cy="34489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2678941" y="3873725"/>
            <a:ext cx="0" cy="2922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2678940" y="2106604"/>
            <a:ext cx="1" cy="643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4140412" y="2750280"/>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3598530" y="2919107"/>
            <a:ext cx="5418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3598531" y="3506260"/>
            <a:ext cx="56122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4159753" y="4345765"/>
            <a:ext cx="1127711" cy="38124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4946776" y="4683148"/>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3598531" y="4533458"/>
            <a:ext cx="561222" cy="293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3549705" y="4713451"/>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6009531" y="4264442"/>
            <a:ext cx="1403132"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5287464" y="4536389"/>
            <a:ext cx="722067"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1916390" y="5571575"/>
            <a:ext cx="3279345" cy="99483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2048190"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2536515"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3045379"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5323612" y="4681506"/>
            <a:ext cx="1259609" cy="151536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3554785"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4069384"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2757012" y="4536159"/>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2263596" y="4842805"/>
            <a:ext cx="1419" cy="10717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4578549" y="5914567"/>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0697" y="398814"/>
            <a:ext cx="744058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a:ln w="3175">
                  <a:noFill/>
                </a:ln>
                <a:solidFill>
                  <a:schemeClr val="tx2"/>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dirty="0"/>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3"/>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Customers can add new python libraries at Spark pool level </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Bef>
                <a:spcPts val="0"/>
              </a:spcBef>
              <a:spcAft>
                <a:spcPts val="600"/>
              </a:spcAft>
            </a:pPr>
            <a:r>
              <a:rPr lang="en-US" sz="1600" dirty="0"/>
              <a:t>Input requirements.txt in simple pip freeze format</a:t>
            </a:r>
          </a:p>
          <a:p>
            <a:pPr marL="0" lvl="1">
              <a:lnSpc>
                <a:spcPct val="110000"/>
              </a:lnSpc>
              <a:spcBef>
                <a:spcPts val="0"/>
              </a:spcBef>
              <a:spcAft>
                <a:spcPts val="600"/>
              </a:spcAft>
            </a:pPr>
            <a:r>
              <a:rPr lang="en-US" sz="1600" dirty="0"/>
              <a:t>Add new libraries to your cluster</a:t>
            </a:r>
          </a:p>
          <a:p>
            <a:pPr marL="0" lvl="1">
              <a:lnSpc>
                <a:spcPct val="110000"/>
              </a:lnSpc>
              <a:spcBef>
                <a:spcPts val="0"/>
              </a:spcBef>
              <a:spcAft>
                <a:spcPts val="600"/>
              </a:spcAft>
            </a:pPr>
            <a:r>
              <a:rPr lang="en-US" sz="1600" dirty="0"/>
              <a:t>Update versions of existing libraries on your cluster</a:t>
            </a:r>
          </a:p>
          <a:p>
            <a:pPr marL="0" lvl="1">
              <a:lnSpc>
                <a:spcPct val="110000"/>
              </a:lnSpc>
              <a:spcBef>
                <a:spcPts val="0"/>
              </a:spcBef>
              <a:spcAft>
                <a:spcPts val="600"/>
              </a:spcAft>
            </a:pPr>
            <a:r>
              <a:rPr lang="en-US" sz="1600" dirty="0"/>
              <a:t>Ability to specify different requirements file for different pools within the same workspace</a:t>
            </a:r>
          </a:p>
          <a:p>
            <a:pPr marL="0" lvl="1">
              <a:lnSpc>
                <a:spcPct val="110000"/>
              </a:lnSpc>
              <a:spcBef>
                <a:spcPts val="0"/>
              </a:spcBef>
              <a:spcAft>
                <a:spcPts val="600"/>
              </a:spcAft>
            </a:pPr>
            <a:r>
              <a:rPr lang="en-US" sz="1600" dirty="0"/>
              <a:t>Support for custom Wheel files when uploaded to the workspace default file system.</a:t>
            </a:r>
            <a:br>
              <a:rPr lang="en-US" sz="1600" dirty="0"/>
            </a:br>
            <a:endParaRPr lang="en-US" sz="1600" dirty="0"/>
          </a:p>
          <a:p>
            <a:pPr marL="0" lvl="1">
              <a:lnSpc>
                <a:spcPct val="110000"/>
              </a:lnSpc>
              <a:spcBef>
                <a:spcPts val="0"/>
              </a:spcBef>
              <a:spcAft>
                <a:spcPts val="600"/>
              </a:spcAft>
            </a:pPr>
            <a:r>
              <a:rPr lang="en-US" sz="1800" dirty="0">
                <a:solidFill>
                  <a:schemeClr val="tx2"/>
                </a:solidFill>
                <a:latin typeface="+mj-lt"/>
              </a:rPr>
              <a:t>Constraints</a:t>
            </a:r>
            <a:endParaRPr lang="en-US" sz="1800" dirty="0">
              <a:latin typeface="+mj-lt"/>
            </a:endParaRPr>
          </a:p>
          <a:p>
            <a:pPr marL="0" lvl="1">
              <a:lnSpc>
                <a:spcPct val="110000"/>
              </a:lnSpc>
              <a:spcBef>
                <a:spcPts val="0"/>
              </a:spcBef>
              <a:spcAft>
                <a:spcPts val="600"/>
              </a:spcAft>
            </a:pPr>
            <a:r>
              <a:rPr lang="en-US" sz="1600" dirty="0"/>
              <a:t>The library version must exist on </a:t>
            </a:r>
            <a:r>
              <a:rPr lang="en-US" sz="1600" dirty="0" err="1"/>
              <a:t>PyPI</a:t>
            </a:r>
            <a:r>
              <a:rPr lang="en-US" sz="1600" dirty="0"/>
              <a:t> repository</a:t>
            </a:r>
          </a:p>
          <a:p>
            <a:pPr marL="0" lvl="1">
              <a:lnSpc>
                <a:spcPct val="110000"/>
              </a:lnSpc>
              <a:spcBef>
                <a:spcPts val="0"/>
              </a:spcBef>
              <a:spcAft>
                <a:spcPts val="600"/>
              </a:spcAft>
            </a:pPr>
            <a:r>
              <a:rPr lang="en-US" sz="1600" dirty="0"/>
              <a:t>Version downgrade of an existing library not allowed</a:t>
            </a:r>
          </a:p>
          <a:p>
            <a:pPr marL="0" lvl="1">
              <a:lnSpc>
                <a:spcPct val="110000"/>
              </a:lnSpc>
              <a:spcBef>
                <a:spcPts val="0"/>
              </a:spcBef>
              <a:spcAft>
                <a:spcPts val="600"/>
              </a:spcAft>
            </a:pPr>
            <a:r>
              <a:rPr lang="en-US" sz="1600" dirty="0"/>
              <a:t>Wheel files must be installed at a specific path:</a:t>
            </a:r>
          </a:p>
          <a:p>
            <a:pPr marL="0" lvl="1">
              <a:lnSpc>
                <a:spcPct val="110000"/>
              </a:lnSpc>
              <a:spcBef>
                <a:spcPts val="0"/>
              </a:spcBef>
              <a:spcAft>
                <a:spcPts val="600"/>
              </a:spcAft>
            </a:pPr>
            <a:endParaRPr lang="en-US" sz="1600" dirty="0"/>
          </a:p>
          <a:p>
            <a:endParaRPr lang="en-US" dirty="0"/>
          </a:p>
        </p:txBody>
      </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abfss://&lt;file_system&gt;@&lt;account_name&gt;.dfs.core.windows.net/synapse/workspaces/&lt;workspace_name&gt;/sparkpools/&lt;pool_name&gt;/libraries/python/</a:t>
            </a:r>
          </a:p>
        </p:txBody>
      </p:sp>
      <p:pic>
        <p:nvPicPr>
          <p:cNvPr id="10" name="Picture 9">
            <a:extLst>
              <a:ext uri="{FF2B5EF4-FFF2-40B4-BE49-F238E27FC236}">
                <a16:creationId xmlns:a16="http://schemas.microsoft.com/office/drawing/2014/main" id="{EE96B9CC-27CD-4AD8-A260-421E50BB432F}"/>
              </a:ext>
            </a:extLst>
          </p:cNvPr>
          <p:cNvPicPr>
            <a:picLocks noChangeAspect="1"/>
          </p:cNvPicPr>
          <p:nvPr/>
        </p:nvPicPr>
        <p:blipFill>
          <a:blip r:embed="rId3"/>
          <a:stretch>
            <a:fillRect/>
          </a:stretch>
        </p:blipFill>
        <p:spPr>
          <a:xfrm>
            <a:off x="6418002" y="1322962"/>
            <a:ext cx="5138842" cy="4737370"/>
          </a:xfrm>
          <a:prstGeom prst="rect">
            <a:avLst/>
          </a:prstGeom>
        </p:spPr>
      </p:pic>
    </p:spTree>
    <p:extLst>
      <p:ext uri="{BB962C8B-B14F-4D97-AF65-F5344CB8AC3E}">
        <p14:creationId xmlns:p14="http://schemas.microsoft.com/office/powerpoint/2010/main" val="4472633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2"/>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3"/>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
        <p:nvSpPr>
          <p:cNvPr id="5" name="TextBox 4">
            <a:extLst>
              <a:ext uri="{FF2B5EF4-FFF2-40B4-BE49-F238E27FC236}">
                <a16:creationId xmlns:a16="http://schemas.microsoft.com/office/drawing/2014/main" id="{ADB856B5-411B-4624-9C4E-3C2657C93A05}"/>
              </a:ext>
            </a:extLst>
          </p:cNvPr>
          <p:cNvSpPr txBox="1"/>
          <p:nvPr/>
        </p:nvSpPr>
        <p:spPr>
          <a:xfrm>
            <a:off x="7957226" y="3667328"/>
            <a:ext cx="2296141"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libraryname</a:t>
            </a:r>
            <a:r>
              <a:rPr lang="en-US" sz="2000" dirty="0">
                <a:gradFill>
                  <a:gsLst>
                    <a:gs pos="2917">
                      <a:schemeClr val="tx1"/>
                    </a:gs>
                    <a:gs pos="30000">
                      <a:schemeClr val="tx1"/>
                    </a:gs>
                  </a:gsLst>
                  <a:lin ang="5400000" scaled="0"/>
                </a:gradFill>
              </a:rPr>
              <a:t> ==1.3.0</a:t>
            </a:r>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819990937"/>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8">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3">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3:00-3:15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rgbClr val="B4A0FF"/>
                </a:solidFill>
              </a:rPr>
              <a:t>Today we will be learning and collaborating across three spaces: </a:t>
            </a:r>
          </a:p>
          <a:p>
            <a:pPr algn="l"/>
            <a:endParaRPr lang="en-US" sz="1600" dirty="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Presentation/</a:t>
                </a:r>
              </a:p>
              <a:p>
                <a:pPr algn="l"/>
                <a:r>
                  <a:rPr lang="en-US" sz="1000" dirty="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95470"/>
          </a:xfrm>
        </p:spPr>
        <p:txBody>
          <a:bodyPr/>
          <a:lstStyle/>
          <a:p>
            <a:pPr marL="0" lvl="1">
              <a:lnSpc>
                <a:spcPct val="110000"/>
              </a:lnSpc>
              <a:spcBef>
                <a:spcPts val="0"/>
              </a:spcBef>
              <a:spcAft>
                <a:spcPts val="600"/>
              </a:spcAft>
            </a:pPr>
            <a:r>
              <a:rPr lang="en-US" dirty="0">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dirty="0"/>
              <a:t>Create a new notebook within the Develop hub of Synapse Studio.</a:t>
            </a:r>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r>
              <a:rPr lang="en-US" dirty="0">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dirty="0">
                <a:gradFill>
                  <a:gsLst>
                    <a:gs pos="1250">
                      <a:srgbClr val="1A1A1A"/>
                    </a:gs>
                    <a:gs pos="100000">
                      <a:srgbClr val="1A1A1A"/>
                    </a:gs>
                  </a:gsLst>
                  <a:lin ang="5400000" scaled="0"/>
                </a:gradFill>
              </a:rPr>
              <a:t>The name of the </a:t>
            </a:r>
            <a:r>
              <a:rPr lang="en-US" sz="1765" dirty="0" err="1">
                <a:gradFill>
                  <a:gsLst>
                    <a:gs pos="1250">
                      <a:srgbClr val="1A1A1A"/>
                    </a:gs>
                    <a:gs pos="100000">
                      <a:srgbClr val="1A1A1A"/>
                    </a:gs>
                  </a:gsLst>
                  <a:lin ang="5400000" scaled="0"/>
                </a:gradFill>
              </a:rPr>
              <a:t>Jupyter</a:t>
            </a:r>
            <a:r>
              <a:rPr lang="en-US" sz="1765" dirty="0">
                <a:gradFill>
                  <a:gsLst>
                    <a:gs pos="1250">
                      <a:srgbClr val="1A1A1A"/>
                    </a:gs>
                    <a:gs pos="100000">
                      <a:srgbClr val="1A1A1A"/>
                    </a:gs>
                  </a:gsLst>
                  <a:lin ang="5400000" scaled="0"/>
                </a:gradFill>
              </a:rPr>
              <a:t> notebook can be set in the Properties dialog. You can now re-name published notebooks!</a:t>
            </a: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dirty="0">
                <a:gradFill>
                  <a:gsLst>
                    <a:gs pos="1250">
                      <a:srgbClr val="1A1A1A"/>
                    </a:gs>
                    <a:gs pos="100000">
                      <a:srgbClr val="1A1A1A"/>
                    </a:gs>
                  </a:gsLst>
                  <a:lin ang="5400000" scaled="0"/>
                </a:gradFill>
              </a:rPr>
              <a:t>before</a:t>
            </a:r>
            <a:r>
              <a:rPr lang="en-US" sz="1600" dirty="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7" name="Picture 6">
            <a:extLst>
              <a:ext uri="{FF2B5EF4-FFF2-40B4-BE49-F238E27FC236}">
                <a16:creationId xmlns:a16="http://schemas.microsoft.com/office/drawing/2014/main" id="{30401A07-2B46-45BD-B876-3E7F771DC500}"/>
              </a:ext>
            </a:extLst>
          </p:cNvPr>
          <p:cNvPicPr>
            <a:picLocks noChangeAspect="1"/>
          </p:cNvPicPr>
          <p:nvPr/>
        </p:nvPicPr>
        <p:blipFill>
          <a:blip r:embed="rId2"/>
          <a:stretch>
            <a:fillRect/>
          </a:stretch>
        </p:blipFill>
        <p:spPr>
          <a:xfrm>
            <a:off x="7907861" y="1000729"/>
            <a:ext cx="3892971" cy="776077"/>
          </a:xfrm>
          <a:prstGeom prst="rect">
            <a:avLst/>
          </a:prstGeom>
        </p:spPr>
      </p:pic>
      <p:sp>
        <p:nvSpPr>
          <p:cNvPr id="12" name="Arrow: Right 11">
            <a:extLst>
              <a:ext uri="{FF2B5EF4-FFF2-40B4-BE49-F238E27FC236}">
                <a16:creationId xmlns:a16="http://schemas.microsoft.com/office/drawing/2014/main" id="{F4D9E615-4D5A-4107-9F36-8D8882926005}"/>
              </a:ext>
            </a:extLst>
          </p:cNvPr>
          <p:cNvSpPr/>
          <p:nvPr/>
        </p:nvSpPr>
        <p:spPr bwMode="auto">
          <a:xfrm rot="5400000">
            <a:off x="9538585" y="1713815"/>
            <a:ext cx="631520" cy="4961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F3C5167-1AE5-4B0F-9B6D-C3DDF25DB008}"/>
              </a:ext>
            </a:extLst>
          </p:cNvPr>
          <p:cNvPicPr>
            <a:picLocks noChangeAspect="1"/>
          </p:cNvPicPr>
          <p:nvPr/>
        </p:nvPicPr>
        <p:blipFill>
          <a:blip r:embed="rId3"/>
          <a:stretch>
            <a:fillRect/>
          </a:stretch>
        </p:blipFill>
        <p:spPr>
          <a:xfrm>
            <a:off x="9027269" y="2299169"/>
            <a:ext cx="1896894" cy="4632876"/>
          </a:xfrm>
          <a:prstGeom prst="rect">
            <a:avLst/>
          </a:prstGeom>
        </p:spPr>
      </p:pic>
    </p:spTree>
    <p:extLst>
      <p:ext uri="{BB962C8B-B14F-4D97-AF65-F5344CB8AC3E}">
        <p14:creationId xmlns:p14="http://schemas.microsoft.com/office/powerpoint/2010/main" val="33672706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60751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2</a:t>
            </a:r>
            <a:r>
              <a:rPr lang="en-US" sz="1961" b="1" dirty="0">
                <a:solidFill>
                  <a:srgbClr val="8661C5"/>
                </a:solidFill>
              </a:rPr>
              <a:t>  Apache Spark in Synapse</a:t>
            </a:r>
          </a:p>
          <a:p>
            <a:pPr marL="281677" lvl="1" indent="0" defTabSz="932563">
              <a:buNone/>
              <a:defRPr/>
            </a:pPr>
            <a:r>
              <a:rPr lang="en-US" sz="1765" dirty="0">
                <a:solidFill>
                  <a:srgbClr val="1A1A1A"/>
                </a:solidFill>
              </a:rPr>
              <a:t>How Spark is utilized within Synapse.</a:t>
            </a:r>
          </a:p>
          <a:p>
            <a:pPr marL="0" indent="0" defTabSz="932563">
              <a:buNone/>
              <a:defRPr/>
            </a:pPr>
            <a:endParaRPr lang="en-US" sz="1961" dirty="0">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provides utilities for working with file systems, including ADLS Gen2 and Azure Blob Storage.</a:t>
            </a:r>
            <a:br>
              <a:rPr lang="en-US" sz="1600" dirty="0"/>
            </a:br>
            <a:endParaRPr lang="en-US" sz="1600" dirty="0"/>
          </a:p>
          <a:p>
            <a:pPr>
              <a:lnSpc>
                <a:spcPct val="110000"/>
              </a:lnSpc>
              <a:spcAft>
                <a:spcPts val="600"/>
              </a:spcAft>
            </a:pPr>
            <a:r>
              <a:rPr lang="en-US" sz="1800" dirty="0">
                <a:solidFill>
                  <a:schemeClr val="tx2"/>
                </a:solidFill>
                <a:latin typeface="+mj-lt"/>
              </a:rPr>
              <a:t>Benefits</a:t>
            </a:r>
          </a:p>
          <a:p>
            <a:pPr>
              <a:lnSpc>
                <a:spcPct val="110000"/>
              </a:lnSpc>
              <a:spcAft>
                <a:spcPts val="600"/>
              </a:spcAft>
            </a:pPr>
            <a:r>
              <a:rPr lang="en-US" sz="1600" dirty="0"/>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p>
          <a:p>
            <a:pPr>
              <a:lnSpc>
                <a:spcPct val="110000"/>
              </a:lnSpc>
              <a:spcAft>
                <a:spcPts val="600"/>
              </a:spcAft>
            </a:pPr>
            <a:r>
              <a:rPr lang="en-US" sz="1600" dirty="0"/>
              <a:t>It supports environment utilities to get username, user id, job id, workspace name, pool name, cluster id.</a:t>
            </a:r>
          </a:p>
          <a:p>
            <a:pPr>
              <a:lnSpc>
                <a:spcPct val="110000"/>
              </a:lnSpc>
              <a:spcAft>
                <a:spcPts val="600"/>
              </a:spcAft>
            </a:pPr>
            <a:endParaRPr lang="en-US" sz="1600" dirty="0"/>
          </a:p>
          <a:p>
            <a:pPr>
              <a:lnSpc>
                <a:spcPct val="110000"/>
              </a:lnSpc>
              <a:spcAft>
                <a:spcPts val="600"/>
              </a:spcAft>
            </a:pPr>
            <a:r>
              <a:rPr lang="en-US" sz="1600" dirty="0"/>
              <a:t>It supports to get the access tokens of linked services and manage secrets in Azure Key Vault. </a:t>
            </a:r>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Hyperspace introduces the ability for Apache Spark users to create indexes on their data</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Aft>
                <a:spcPts val="600"/>
              </a:spcAft>
            </a:pPr>
            <a:r>
              <a:rPr lang="en-US" sz="1600" dirty="0"/>
              <a:t>It helps accelerate your workloads or queries containing filters on predicates with high selectivity or</a:t>
            </a:r>
            <a:r>
              <a:rPr lang="en-US" sz="1600" b="0" i="0" dirty="0">
                <a:solidFill>
                  <a:srgbClr val="171717"/>
                </a:solidFill>
                <a:effectLst/>
              </a:rPr>
              <a:t> a join that requires heavy shuffles.</a:t>
            </a:r>
            <a:endParaRPr lang="en-US" sz="1600" dirty="0"/>
          </a:p>
          <a:p>
            <a:pPr marL="0" lvl="1">
              <a:lnSpc>
                <a:spcPct val="110000"/>
              </a:lnSpc>
              <a:spcAft>
                <a:spcPts val="600"/>
              </a:spcAft>
            </a:pPr>
            <a:r>
              <a:rPr lang="en-US" sz="1600" dirty="0"/>
              <a:t>Maintain the indexes through a multi-user concurrency model.</a:t>
            </a:r>
          </a:p>
          <a:p>
            <a:pPr marL="0" lvl="1">
              <a:lnSpc>
                <a:spcPct val="110000"/>
              </a:lnSpc>
              <a:spcAft>
                <a:spcPts val="600"/>
              </a:spcAft>
            </a:pPr>
            <a:r>
              <a:rPr lang="en-US" sz="1600" dirty="0"/>
              <a:t>Leverage these indexes automatically, within your Spark workloads, without any changes to your application code for query/workload acceleration.</a:t>
            </a:r>
          </a:p>
          <a:p>
            <a:pPr marL="0" lvl="1">
              <a:lnSpc>
                <a:spcPct val="110000"/>
              </a:lnSpc>
              <a:spcAft>
                <a:spcPts val="600"/>
              </a:spcAft>
            </a:pPr>
            <a:r>
              <a:rPr lang="en-US" sz="1600" dirty="0"/>
              <a:t>It supports index operations as create index, list index, restore index, delete index, vacuum index</a:t>
            </a:r>
          </a:p>
          <a:p>
            <a:pPr marL="0" lvl="1">
              <a:lnSpc>
                <a:spcPct val="110000"/>
              </a:lnSpc>
              <a:spcAft>
                <a:spcPts val="600"/>
              </a:spcAft>
            </a:pPr>
            <a:r>
              <a:rPr lang="en-US" sz="1600" dirty="0"/>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324798" y="1203188"/>
            <a:ext cx="5150585"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offers Spark dataframes to read and write entities in a CDM folder.</a:t>
            </a:r>
          </a:p>
          <a:p>
            <a:pPr marL="0" lvl="1">
              <a:lnSpc>
                <a:spcPct val="110000"/>
              </a:lnSpc>
              <a:spcAft>
                <a:spcPts val="600"/>
              </a:spcAft>
            </a:pPr>
            <a:br>
              <a:rPr lang="en-US" sz="1600" dirty="0"/>
            </a:br>
            <a:r>
              <a:rPr lang="en-US" sz="1800" dirty="0">
                <a:solidFill>
                  <a:schemeClr val="tx2"/>
                </a:solidFill>
                <a:latin typeface="+mj-lt"/>
              </a:rPr>
              <a:t>Benefits</a:t>
            </a:r>
          </a:p>
          <a:p>
            <a:pPr>
              <a:lnSpc>
                <a:spcPct val="110000"/>
              </a:lnSpc>
              <a:spcAft>
                <a:spcPts val="600"/>
              </a:spcAft>
            </a:pPr>
            <a:r>
              <a:rPr lang="en-US" sz="1600" dirty="0"/>
              <a:t>It supports use of Managed Identities for Azure resources to mediate access to the Azure datalake storage.</a:t>
            </a:r>
          </a:p>
          <a:p>
            <a:pPr>
              <a:lnSpc>
                <a:spcPct val="110000"/>
              </a:lnSpc>
              <a:spcAft>
                <a:spcPts val="600"/>
              </a:spcAft>
            </a:pPr>
            <a:r>
              <a:rPr lang="en-US" sz="1600" dirty="0"/>
              <a:t>Writes from a Spark dataframe to an entity in a CDM folder based on dataframe schema or CDM entity definition.</a:t>
            </a:r>
          </a:p>
          <a:p>
            <a:pPr>
              <a:lnSpc>
                <a:spcPct val="110000"/>
              </a:lnSpc>
              <a:spcAft>
                <a:spcPts val="600"/>
              </a:spcAft>
            </a:pPr>
            <a:r>
              <a:rPr lang="en-US" sz="1600" dirty="0"/>
              <a:t>Supports data in Apache Parquet format and CSV format. </a:t>
            </a:r>
          </a:p>
          <a:p>
            <a:pPr>
              <a:lnSpc>
                <a:spcPct val="110000"/>
              </a:lnSpc>
              <a:spcAft>
                <a:spcPts val="600"/>
              </a:spcAft>
            </a:pPr>
            <a:r>
              <a:rPr lang="en-US" sz="1600" dirty="0"/>
              <a:t>The CDM connector is pre-installed and supports languages: Python, Scala</a:t>
            </a:r>
          </a:p>
          <a:p>
            <a:pPr>
              <a:lnSpc>
                <a:spcPct val="110000"/>
              </a:lnSpc>
              <a:spcAft>
                <a:spcPts val="600"/>
              </a:spcAft>
            </a:pPr>
            <a:endParaRPr lang="en-US" sz="1600" dirty="0"/>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a:ln>
                            <a:solidFill>
                              <a:srgbClr val="FFFFFF">
                                <a:alpha val="0"/>
                              </a:srgbClr>
                            </a:solidFill>
                          </a:ln>
                          <a:latin typeface="Segoe UI" panose="020B0502040204020203" pitchFamily="34" charset="0"/>
                          <a:cs typeface="Segoe UI" panose="020B0502040204020203" pitchFamily="34" charset="0"/>
                        </a:rPr>
                        <a:t>Classification and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Clustering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Latent Dirichlet allocation (LDA)</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Alternating least squares (ALS)</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PCA</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Association rules</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a:solidFill>
                  <a:schemeClr val="tx2"/>
                </a:solidFill>
                <a:latin typeface="+mj-lt"/>
                <a:ea typeface="+mn-ea"/>
                <a:cs typeface="Segoe UI" pitchFamily="34" charset="0"/>
              </a:rPr>
              <a:t>Spark ML Algorithms</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B78CA8-1237-46DD-B1B8-744AB40C611F}"/>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03BB0F4-B8FC-464A-A9C7-9F0C54A0A85F}"/>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07A31EAD-6726-472E-8768-628A26466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937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tx1">
                    <a:lumMod val="50000"/>
                    <a:lumOff val="50000"/>
                  </a:schemeClr>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tx2"/>
                </a:solidFill>
                <a:latin typeface="+mj-lt"/>
              </a:rPr>
              <a:t>Overview</a:t>
            </a:r>
            <a:endParaRPr lang="en-US" dirty="0">
              <a:solidFill>
                <a:schemeClr val="tx2"/>
              </a:solidFill>
              <a:latin typeface="+mj-lt"/>
            </a:endParaRPr>
          </a:p>
          <a:p>
            <a:pPr>
              <a:lnSpc>
                <a:spcPct val="150000"/>
              </a:lnSpc>
            </a:pPr>
            <a:r>
              <a:rPr lang="en-US" sz="1600" dirty="0"/>
              <a:t>It provides ability to import existing machine learning models and score them within provisioned SQL. It takes ONNX (Open Neural Network Exchange) and data as inputs and generates prediction based on model.</a:t>
            </a:r>
          </a:p>
          <a:p>
            <a:r>
              <a:rPr lang="en-US" sz="1800" dirty="0">
                <a:solidFill>
                  <a:schemeClr val="tx2"/>
                </a:solidFill>
                <a:latin typeface="+mj-lt"/>
              </a:rPr>
              <a:t>Benefits</a:t>
            </a:r>
            <a:endParaRPr lang="en-US" sz="1600" dirty="0"/>
          </a:p>
          <a:p>
            <a:pPr marL="457200" indent="-457200">
              <a:buAutoNum type="arabicPeriod"/>
            </a:pPr>
            <a:r>
              <a:rPr lang="en-US" sz="1600" dirty="0"/>
              <a:t>It empowers data engineers to successfully deploy machine learning models with the familiar T-SQL interface </a:t>
            </a:r>
          </a:p>
          <a:p>
            <a:pPr marL="457200" indent="-457200">
              <a:buAutoNum type="arabicPeriod"/>
            </a:pPr>
            <a:r>
              <a:rPr lang="en-US" sz="1600" dirty="0"/>
              <a:t>It offers seamless collaboration with data scientists</a:t>
            </a:r>
          </a:p>
          <a:p>
            <a:pPr marL="457200" indent="-457200">
              <a:buAutoNum type="arabicPeriod"/>
            </a:pPr>
            <a:r>
              <a:rPr lang="en-US" sz="1600" dirty="0"/>
              <a:t>It generates new columns, but the number of columns and their data types depends on the type of model that was used for prediction.</a:t>
            </a:r>
            <a:endParaRPr lang="en-US" dirty="0"/>
          </a:p>
          <a:p>
            <a:endParaRPr lang="en-US" dirty="0"/>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6"/>
            <a:ext cx="475860" cy="8309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627864"/>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a:off x="2649895" y="4669946"/>
            <a:ext cx="47586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2239347"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26972"/>
            <a:ext cx="1856792" cy="6089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1946623"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56733" y="3304551"/>
            <a:ext cx="1274462" cy="1189709"/>
            <a:chOff x="2640556" y="5034521"/>
            <a:chExt cx="1274643" cy="1189878"/>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40556" y="5596486"/>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dirty="0">
                <a:solidFill>
                  <a:schemeClr val="dk1"/>
                </a:solidFill>
              </a:rPr>
              <a:t>If at </a:t>
            </a:r>
            <a:r>
              <a:rPr lang="en-US" sz="1100" i="1" dirty="0"/>
              <a:t>anytime</a:t>
            </a:r>
            <a:r>
              <a:rPr lang="en-US" sz="1100" i="1" dirty="0">
                <a:solidFill>
                  <a:schemeClr val="dk1"/>
                </a:solidFill>
              </a:rPr>
              <a:t> you require assistance, please send a message to the “Need help – Ask Here” channel in the Microsoft Teams site for this event</a:t>
            </a:r>
            <a:endParaRPr lang="en-US" sz="2000" i="1" dirty="0">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dirty="0"/>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We are at break for the next 15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call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2096733076"/>
              </p:ext>
            </p:extLst>
          </p:nvPr>
        </p:nvGraphicFramePr>
        <p:xfrm>
          <a:off x="7847155" y="596113"/>
          <a:ext cx="3400107" cy="5236536"/>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1">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latin typeface="+mn-lt"/>
                        </a:rPr>
                        <a:t>Welcome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for Data Science</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Monitoring</a:t>
                      </a:r>
                      <a:endParaRPr lang="en-US" sz="1000" b="0" i="0" u="none" strike="noStrike" dirty="0">
                        <a:solidFill>
                          <a:schemeClr val="bg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141746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216021345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Machine Learning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84212"/>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93773"/>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1200329"/>
          </a:xfrm>
          <a:prstGeom prst="rect">
            <a:avLst/>
          </a:prstGeom>
          <a:noFill/>
        </p:spPr>
        <p:txBody>
          <a:bodyPr wrap="square">
            <a:spAutoFit/>
          </a:bodyPr>
          <a:lstStyle/>
          <a:p>
            <a:r>
              <a:rPr lang="en-US" dirty="0"/>
              <a:t>As a result of participating in this lab, you will be better able to </a:t>
            </a:r>
            <a:r>
              <a:rPr lang="en-US" b="1" dirty="0">
                <a:solidFill>
                  <a:srgbClr val="B4A0FF"/>
                </a:solidFill>
              </a:rPr>
              <a:t>create several machine learning models and use them to make predictions using the T-SQL </a:t>
            </a:r>
            <a:r>
              <a:rPr lang="en-US" b="1" i="1" dirty="0">
                <a:solidFill>
                  <a:srgbClr val="B4A0FF"/>
                </a:solidFill>
              </a:rPr>
              <a:t>Predict</a:t>
            </a:r>
            <a:r>
              <a:rPr lang="en-US" b="1" dirty="0">
                <a:solidFill>
                  <a:srgbClr val="B4A0FF"/>
                </a:solidFill>
              </a:rPr>
              <a:t> statement</a:t>
            </a:r>
            <a:r>
              <a:rPr lang="en-US" dirty="0">
                <a:solidFill>
                  <a:srgbClr val="B4A0FF"/>
                </a:solidFill>
              </a:rPr>
              <a:t>.</a:t>
            </a:r>
          </a:p>
          <a:p>
            <a:endParaRPr lang="en-US" dirty="0">
              <a:solidFill>
                <a:srgbClr val="B4A0FF"/>
              </a:solidFill>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906483523"/>
              </p:ext>
            </p:extLst>
          </p:nvPr>
        </p:nvGraphicFramePr>
        <p:xfrm>
          <a:off x="0" y="6278670"/>
          <a:ext cx="12192002" cy="57933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27135258"/>
                    </a:ext>
                  </a:extLst>
                </a:gridCol>
                <a:gridCol w="1016000">
                  <a:extLst>
                    <a:ext uri="{9D8B030D-6E8A-4147-A177-3AD203B41FA5}">
                      <a16:colId xmlns:a16="http://schemas.microsoft.com/office/drawing/2014/main" val="2021159383"/>
                    </a:ext>
                  </a:extLst>
                </a:gridCol>
                <a:gridCol w="1016000">
                  <a:extLst>
                    <a:ext uri="{9D8B030D-6E8A-4147-A177-3AD203B41FA5}">
                      <a16:colId xmlns:a16="http://schemas.microsoft.com/office/drawing/2014/main" val="503194899"/>
                    </a:ext>
                  </a:extLst>
                </a:gridCol>
                <a:gridCol w="1016001">
                  <a:extLst>
                    <a:ext uri="{9D8B030D-6E8A-4147-A177-3AD203B41FA5}">
                      <a16:colId xmlns:a16="http://schemas.microsoft.com/office/drawing/2014/main" val="3479706331"/>
                    </a:ext>
                  </a:extLst>
                </a:gridCol>
                <a:gridCol w="1016000">
                  <a:extLst>
                    <a:ext uri="{9D8B030D-6E8A-4147-A177-3AD203B41FA5}">
                      <a16:colId xmlns:a16="http://schemas.microsoft.com/office/drawing/2014/main" val="1410495515"/>
                    </a:ext>
                  </a:extLst>
                </a:gridCol>
                <a:gridCol w="1016000">
                  <a:extLst>
                    <a:ext uri="{9D8B030D-6E8A-4147-A177-3AD203B41FA5}">
                      <a16:colId xmlns:a16="http://schemas.microsoft.com/office/drawing/2014/main" val="4019179051"/>
                    </a:ext>
                  </a:extLst>
                </a:gridCol>
                <a:gridCol w="1016000">
                  <a:extLst>
                    <a:ext uri="{9D8B030D-6E8A-4147-A177-3AD203B41FA5}">
                      <a16:colId xmlns:a16="http://schemas.microsoft.com/office/drawing/2014/main" val="2845264500"/>
                    </a:ext>
                  </a:extLst>
                </a:gridCol>
                <a:gridCol w="1016000">
                  <a:extLst>
                    <a:ext uri="{9D8B030D-6E8A-4147-A177-3AD203B41FA5}">
                      <a16:colId xmlns:a16="http://schemas.microsoft.com/office/drawing/2014/main" val="1998852072"/>
                    </a:ext>
                  </a:extLst>
                </a:gridCol>
                <a:gridCol w="1016000">
                  <a:extLst>
                    <a:ext uri="{9D8B030D-6E8A-4147-A177-3AD203B41FA5}">
                      <a16:colId xmlns:a16="http://schemas.microsoft.com/office/drawing/2014/main" val="166283103"/>
                    </a:ext>
                  </a:extLst>
                </a:gridCol>
                <a:gridCol w="1016001">
                  <a:extLst>
                    <a:ext uri="{9D8B030D-6E8A-4147-A177-3AD203B41FA5}">
                      <a16:colId xmlns:a16="http://schemas.microsoft.com/office/drawing/2014/main" val="367959744"/>
                    </a:ext>
                  </a:extLst>
                </a:gridCol>
                <a:gridCol w="1016000">
                  <a:extLst>
                    <a:ext uri="{9D8B030D-6E8A-4147-A177-3AD203B41FA5}">
                      <a16:colId xmlns:a16="http://schemas.microsoft.com/office/drawing/2014/main" val="1579851546"/>
                    </a:ext>
                  </a:extLst>
                </a:gridCol>
                <a:gridCol w="1016000">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Spark for Data Science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bg1"/>
                          </a:solidFill>
                        </a:rPr>
                        <a:t>Lab: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Activity: Model Implementation (Predict)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solidFill>
                            <a:schemeClr val="bg1"/>
                          </a:solidFill>
                        </a:rPr>
                        <a:t>Lab: Spark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solidFill>
                            <a:schemeClr val="bg1"/>
                          </a:solidFill>
                        </a:rPr>
                        <a:t>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Monitoring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346330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dirty="0"/>
              <a:t>Login to your </a:t>
            </a:r>
            <a:r>
              <a:rPr lang="en-US" sz="1600" b="1" dirty="0"/>
              <a:t>CloudLabs environment</a:t>
            </a:r>
            <a:r>
              <a:rPr lang="en-US" sz="1600" dirty="0"/>
              <a:t> and </a:t>
            </a:r>
            <a:r>
              <a:rPr lang="en-US" sz="1600" dirty="0">
                <a:solidFill>
                  <a:srgbClr val="B4A0FF"/>
                </a:solidFill>
              </a:rPr>
              <a:t>work through a set of tasks you would typically follow </a:t>
            </a:r>
            <a:r>
              <a:rPr lang="en-US" sz="1600" dirty="0"/>
              <a:t>in work associated with the model, manage &amp; secure part of your process.</a:t>
            </a:r>
          </a:p>
          <a:p>
            <a:endParaRPr lang="en-US" sz="800" dirty="0"/>
          </a:p>
          <a:p>
            <a:r>
              <a:rPr lang="en-US" sz="1600" dirty="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dirty="0"/>
              <a:t>Independently review and complete Exercises 1-2 in the Lab 6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7248"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Model Implementation (Predict)</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29063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196982"/>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1200329"/>
          </a:xfrm>
          <a:prstGeom prst="rect">
            <a:avLst/>
          </a:prstGeom>
          <a:noFill/>
        </p:spPr>
        <p:txBody>
          <a:bodyPr wrap="square">
            <a:spAutoFit/>
          </a:bodyPr>
          <a:lstStyle/>
          <a:p>
            <a:r>
              <a:rPr lang="en-US" dirty="0"/>
              <a:t>As a result of participating in this activity, you will better be able to </a:t>
            </a:r>
            <a:r>
              <a:rPr lang="en-US" b="1" dirty="0">
                <a:solidFill>
                  <a:srgbClr val="B4A0FF"/>
                </a:solidFill>
              </a:rPr>
              <a:t>implement a process that trains a machine learning model, registers it for use and utilize the model for scoring using the Predict statement</a:t>
            </a:r>
            <a:r>
              <a:rPr lang="en-US" dirty="0">
                <a:solidFill>
                  <a:srgbClr val="B4A0FF"/>
                </a:solidFill>
              </a:rPr>
              <a:t>.</a:t>
            </a:r>
            <a:r>
              <a:rPr lang="en-US" b="1" dirty="0">
                <a:solidFill>
                  <a:srgbClr val="B4A0FF"/>
                </a:solidFill>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6362"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443226"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Table Group Channel</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8711"/>
            <a:ext cx="6909673" cy="1446550"/>
          </a:xfrm>
          <a:prstGeom prst="rect">
            <a:avLst/>
          </a:prstGeom>
          <a:noFill/>
        </p:spPr>
        <p:txBody>
          <a:bodyPr wrap="square">
            <a:spAutoFit/>
          </a:bodyPr>
          <a:lstStyle/>
          <a:p>
            <a:r>
              <a:rPr lang="en-US" sz="1600" dirty="0"/>
              <a:t>Choose a “driver” who will open their </a:t>
            </a:r>
            <a:r>
              <a:rPr lang="en-US" sz="1600" b="1" dirty="0"/>
              <a:t>CloudLabs</a:t>
            </a:r>
            <a:r>
              <a:rPr lang="en-US" sz="1600" dirty="0"/>
              <a:t> environment and then </a:t>
            </a:r>
            <a:r>
              <a:rPr lang="en-US" sz="1600" dirty="0">
                <a:solidFill>
                  <a:srgbClr val="B4A0FF"/>
                </a:solidFill>
              </a:rPr>
              <a:t>complete the challenges as a team</a:t>
            </a:r>
            <a:r>
              <a:rPr lang="en-US" sz="1600" dirty="0"/>
              <a:t> using the driver’s Azure Synapse Analytics Studio.</a:t>
            </a:r>
          </a:p>
          <a:p>
            <a:endParaRPr lang="en-US" sz="800" dirty="0"/>
          </a:p>
          <a:p>
            <a:r>
              <a:rPr lang="en-US" sz="1600" dirty="0"/>
              <a:t>The challenges cover</a:t>
            </a:r>
            <a:r>
              <a:rPr lang="en-US" sz="1600" dirty="0">
                <a:ea typeface="+mn-lt"/>
                <a:cs typeface="+mn-lt"/>
              </a:rPr>
              <a:t> model training, model registration, and scoring. </a:t>
            </a:r>
            <a:r>
              <a:rPr lang="en-US" sz="1600" dirty="0">
                <a:solidFill>
                  <a:srgbClr val="B4A0FF"/>
                </a:solidFill>
              </a:rPr>
              <a:t>Team results are collected in the event leaderboard.</a:t>
            </a:r>
            <a:endParaRPr lang="en-US" sz="1600" dirty="0"/>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dirty="0"/>
              <a:t>As a team review the challenges posed and decide how to address them.</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600577"/>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Table 46">
            <a:extLst>
              <a:ext uri="{FF2B5EF4-FFF2-40B4-BE49-F238E27FC236}">
                <a16:creationId xmlns:a16="http://schemas.microsoft.com/office/drawing/2014/main" id="{EF6A1B9A-A141-4A45-8EAF-8E4384EEB8D0}"/>
              </a:ext>
            </a:extLst>
          </p:cNvPr>
          <p:cNvGraphicFramePr>
            <a:graphicFrameLocks noGrp="1"/>
          </p:cNvGraphicFramePr>
          <p:nvPr>
            <p:extLst>
              <p:ext uri="{D42A27DB-BD31-4B8C-83A1-F6EECF244321}">
                <p14:modId xmlns:p14="http://schemas.microsoft.com/office/powerpoint/2010/main" val="3036701266"/>
              </p:ext>
            </p:extLst>
          </p:nvPr>
        </p:nvGraphicFramePr>
        <p:xfrm>
          <a:off x="0" y="6278670"/>
          <a:ext cx="12192002" cy="57933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27135258"/>
                    </a:ext>
                  </a:extLst>
                </a:gridCol>
                <a:gridCol w="1016000">
                  <a:extLst>
                    <a:ext uri="{9D8B030D-6E8A-4147-A177-3AD203B41FA5}">
                      <a16:colId xmlns:a16="http://schemas.microsoft.com/office/drawing/2014/main" val="2021159383"/>
                    </a:ext>
                  </a:extLst>
                </a:gridCol>
                <a:gridCol w="1016000">
                  <a:extLst>
                    <a:ext uri="{9D8B030D-6E8A-4147-A177-3AD203B41FA5}">
                      <a16:colId xmlns:a16="http://schemas.microsoft.com/office/drawing/2014/main" val="503194899"/>
                    </a:ext>
                  </a:extLst>
                </a:gridCol>
                <a:gridCol w="1016001">
                  <a:extLst>
                    <a:ext uri="{9D8B030D-6E8A-4147-A177-3AD203B41FA5}">
                      <a16:colId xmlns:a16="http://schemas.microsoft.com/office/drawing/2014/main" val="3479706331"/>
                    </a:ext>
                  </a:extLst>
                </a:gridCol>
                <a:gridCol w="1016000">
                  <a:extLst>
                    <a:ext uri="{9D8B030D-6E8A-4147-A177-3AD203B41FA5}">
                      <a16:colId xmlns:a16="http://schemas.microsoft.com/office/drawing/2014/main" val="1410495515"/>
                    </a:ext>
                  </a:extLst>
                </a:gridCol>
                <a:gridCol w="1016000">
                  <a:extLst>
                    <a:ext uri="{9D8B030D-6E8A-4147-A177-3AD203B41FA5}">
                      <a16:colId xmlns:a16="http://schemas.microsoft.com/office/drawing/2014/main" val="4019179051"/>
                    </a:ext>
                  </a:extLst>
                </a:gridCol>
                <a:gridCol w="1016000">
                  <a:extLst>
                    <a:ext uri="{9D8B030D-6E8A-4147-A177-3AD203B41FA5}">
                      <a16:colId xmlns:a16="http://schemas.microsoft.com/office/drawing/2014/main" val="2845264500"/>
                    </a:ext>
                  </a:extLst>
                </a:gridCol>
                <a:gridCol w="1016000">
                  <a:extLst>
                    <a:ext uri="{9D8B030D-6E8A-4147-A177-3AD203B41FA5}">
                      <a16:colId xmlns:a16="http://schemas.microsoft.com/office/drawing/2014/main" val="1998852072"/>
                    </a:ext>
                  </a:extLst>
                </a:gridCol>
                <a:gridCol w="1016000">
                  <a:extLst>
                    <a:ext uri="{9D8B030D-6E8A-4147-A177-3AD203B41FA5}">
                      <a16:colId xmlns:a16="http://schemas.microsoft.com/office/drawing/2014/main" val="166283103"/>
                    </a:ext>
                  </a:extLst>
                </a:gridCol>
                <a:gridCol w="1016001">
                  <a:extLst>
                    <a:ext uri="{9D8B030D-6E8A-4147-A177-3AD203B41FA5}">
                      <a16:colId xmlns:a16="http://schemas.microsoft.com/office/drawing/2014/main" val="367959744"/>
                    </a:ext>
                  </a:extLst>
                </a:gridCol>
                <a:gridCol w="1016000">
                  <a:extLst>
                    <a:ext uri="{9D8B030D-6E8A-4147-A177-3AD203B41FA5}">
                      <a16:colId xmlns:a16="http://schemas.microsoft.com/office/drawing/2014/main" val="1579851546"/>
                    </a:ext>
                  </a:extLst>
                </a:gridCol>
                <a:gridCol w="1016000">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Spark for Data Science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Model Implementation (Predict)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solidFill>
                            <a:schemeClr val="bg1"/>
                          </a:solidFill>
                        </a:rPr>
                        <a:t>Lab: Spark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solidFill>
                            <a:schemeClr val="bg1"/>
                          </a:solidFill>
                        </a:rPr>
                        <a:t>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Monitoring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dirty="0">
                <a:solidFill>
                  <a:schemeClr val="dk1"/>
                </a:solidFill>
              </a:rPr>
              <a:t>If at </a:t>
            </a:r>
            <a:r>
              <a:rPr lang="en-US" sz="1100" i="1" dirty="0"/>
              <a:t>anytime</a:t>
            </a:r>
            <a:r>
              <a:rPr lang="en-US" sz="1100" i="1" dirty="0">
                <a:solidFill>
                  <a:schemeClr val="dk1"/>
                </a:solidFill>
              </a:rPr>
              <a:t> you require assistance, please send a message to the “Need help – Ask Here” channel in the Microsoft Teams site for this event</a:t>
            </a:r>
            <a:endParaRPr lang="en-US" sz="2000" i="1" dirty="0">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dirty="0"/>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We are at break for the next 15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call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174976649"/>
              </p:ext>
            </p:extLst>
          </p:nvPr>
        </p:nvGraphicFramePr>
        <p:xfrm>
          <a:off x="7847155" y="596113"/>
          <a:ext cx="3400107" cy="5236536"/>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1">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latin typeface="+mn-lt"/>
                        </a:rPr>
                        <a:t>Welcome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for Data Science</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Machine Learning</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Activity: Model Implementation (Predict)</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Monitoring</a:t>
                      </a:r>
                      <a:endParaRPr lang="en-US" sz="1000" b="0" i="0" u="none" strike="noStrike" dirty="0">
                        <a:solidFill>
                          <a:schemeClr val="bg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2738262"/>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47523706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Spark Machine Learning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r>
              <a:rPr lang="en-US" dirty="0"/>
              <a:t>As a result of participating in this lab, you will be better able to </a:t>
            </a:r>
            <a:r>
              <a:rPr lang="en-US" b="1" dirty="0">
                <a:solidFill>
                  <a:srgbClr val="B4A0FF"/>
                </a:solidFill>
              </a:rPr>
              <a:t>train and deploy a recommender ML model</a:t>
            </a:r>
            <a:r>
              <a:rPr lang="en-US" dirty="0">
                <a:solidFill>
                  <a:srgbClr val="B4A0FF"/>
                </a:solidFill>
              </a:rPr>
              <a:t>.</a:t>
            </a: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130650649"/>
              </p:ext>
            </p:extLst>
          </p:nvPr>
        </p:nvGraphicFramePr>
        <p:xfrm>
          <a:off x="0" y="6278670"/>
          <a:ext cx="12192002" cy="57933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27135258"/>
                    </a:ext>
                  </a:extLst>
                </a:gridCol>
                <a:gridCol w="1016000">
                  <a:extLst>
                    <a:ext uri="{9D8B030D-6E8A-4147-A177-3AD203B41FA5}">
                      <a16:colId xmlns:a16="http://schemas.microsoft.com/office/drawing/2014/main" val="2021159383"/>
                    </a:ext>
                  </a:extLst>
                </a:gridCol>
                <a:gridCol w="1016000">
                  <a:extLst>
                    <a:ext uri="{9D8B030D-6E8A-4147-A177-3AD203B41FA5}">
                      <a16:colId xmlns:a16="http://schemas.microsoft.com/office/drawing/2014/main" val="503194899"/>
                    </a:ext>
                  </a:extLst>
                </a:gridCol>
                <a:gridCol w="1016001">
                  <a:extLst>
                    <a:ext uri="{9D8B030D-6E8A-4147-A177-3AD203B41FA5}">
                      <a16:colId xmlns:a16="http://schemas.microsoft.com/office/drawing/2014/main" val="3479706331"/>
                    </a:ext>
                  </a:extLst>
                </a:gridCol>
                <a:gridCol w="1016000">
                  <a:extLst>
                    <a:ext uri="{9D8B030D-6E8A-4147-A177-3AD203B41FA5}">
                      <a16:colId xmlns:a16="http://schemas.microsoft.com/office/drawing/2014/main" val="1410495515"/>
                    </a:ext>
                  </a:extLst>
                </a:gridCol>
                <a:gridCol w="1016000">
                  <a:extLst>
                    <a:ext uri="{9D8B030D-6E8A-4147-A177-3AD203B41FA5}">
                      <a16:colId xmlns:a16="http://schemas.microsoft.com/office/drawing/2014/main" val="4019179051"/>
                    </a:ext>
                  </a:extLst>
                </a:gridCol>
                <a:gridCol w="1016000">
                  <a:extLst>
                    <a:ext uri="{9D8B030D-6E8A-4147-A177-3AD203B41FA5}">
                      <a16:colId xmlns:a16="http://schemas.microsoft.com/office/drawing/2014/main" val="2845264500"/>
                    </a:ext>
                  </a:extLst>
                </a:gridCol>
                <a:gridCol w="1016000">
                  <a:extLst>
                    <a:ext uri="{9D8B030D-6E8A-4147-A177-3AD203B41FA5}">
                      <a16:colId xmlns:a16="http://schemas.microsoft.com/office/drawing/2014/main" val="1998852072"/>
                    </a:ext>
                  </a:extLst>
                </a:gridCol>
                <a:gridCol w="1016000">
                  <a:extLst>
                    <a:ext uri="{9D8B030D-6E8A-4147-A177-3AD203B41FA5}">
                      <a16:colId xmlns:a16="http://schemas.microsoft.com/office/drawing/2014/main" val="166283103"/>
                    </a:ext>
                  </a:extLst>
                </a:gridCol>
                <a:gridCol w="1016001">
                  <a:extLst>
                    <a:ext uri="{9D8B030D-6E8A-4147-A177-3AD203B41FA5}">
                      <a16:colId xmlns:a16="http://schemas.microsoft.com/office/drawing/2014/main" val="367959744"/>
                    </a:ext>
                  </a:extLst>
                </a:gridCol>
                <a:gridCol w="1016000">
                  <a:extLst>
                    <a:ext uri="{9D8B030D-6E8A-4147-A177-3AD203B41FA5}">
                      <a16:colId xmlns:a16="http://schemas.microsoft.com/office/drawing/2014/main" val="1579851546"/>
                    </a:ext>
                  </a:extLst>
                </a:gridCol>
                <a:gridCol w="1016000">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Spark for Data Science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Model Implementation (Predict)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bg1"/>
                          </a:solidFill>
                        </a:rPr>
                        <a:t>Lab: Spark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solidFill>
                            <a:schemeClr val="bg1"/>
                          </a:solidFill>
                        </a:rPr>
                        <a:t>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Monitoring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515518"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45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dirty="0"/>
              <a:t>Login to your </a:t>
            </a:r>
            <a:r>
              <a:rPr lang="en-US" sz="1600" b="1" dirty="0"/>
              <a:t>CloudLabs environment</a:t>
            </a:r>
            <a:r>
              <a:rPr lang="en-US" sz="1600" dirty="0"/>
              <a:t> and </a:t>
            </a:r>
            <a:r>
              <a:rPr lang="en-US" sz="1600" dirty="0">
                <a:solidFill>
                  <a:srgbClr val="B4A0FF"/>
                </a:solidFill>
              </a:rPr>
              <a:t>work through a set of tasks you would typically follow </a:t>
            </a:r>
            <a:r>
              <a:rPr lang="en-US" sz="1600" dirty="0"/>
              <a:t>in work associated with </a:t>
            </a:r>
            <a:r>
              <a:rPr lang="en-US" sz="1600" dirty="0">
                <a:solidFill>
                  <a:srgbClr val="1A1A1A"/>
                </a:solidFill>
                <a:latin typeface="Segoe UI"/>
              </a:rPr>
              <a:t>ingesting and integrating your customer’s data</a:t>
            </a:r>
            <a:r>
              <a:rPr lang="en-US" sz="1600" dirty="0"/>
              <a:t>.</a:t>
            </a:r>
          </a:p>
          <a:p>
            <a:endParaRPr lang="en-US" sz="800" dirty="0"/>
          </a:p>
          <a:p>
            <a:r>
              <a:rPr lang="en-US" sz="1600" dirty="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dirty="0"/>
              <a:t>Independently review and complete the exercise in the Lab 7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7248"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62786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dirty="0">
                <a:solidFill>
                  <a:schemeClr val="dk1"/>
                </a:solidFill>
              </a:rPr>
              <a:t>If at </a:t>
            </a:r>
            <a:r>
              <a:rPr lang="en-US" sz="1100" i="1" dirty="0"/>
              <a:t>anytime</a:t>
            </a:r>
            <a:r>
              <a:rPr lang="en-US" sz="1100" i="1" dirty="0">
                <a:solidFill>
                  <a:schemeClr val="dk1"/>
                </a:solidFill>
              </a:rPr>
              <a:t> you require assistance, please send a message to the “Need help – Ask Here” channel in the Microsoft Teams site for this event</a:t>
            </a:r>
            <a:endParaRPr lang="en-US" sz="2000" i="1" dirty="0">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dirty="0"/>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We are at break for the next </a:t>
            </a:r>
            <a:r>
              <a:rPr lang="en-US" sz="1600" dirty="0">
                <a:gradFill>
                  <a:gsLst>
                    <a:gs pos="2917">
                      <a:srgbClr val="1A1A1A"/>
                    </a:gs>
                    <a:gs pos="30000">
                      <a:srgbClr val="1A1A1A"/>
                    </a:gs>
                  </a:gsLst>
                  <a:lin ang="5400000" scaled="0"/>
                </a:gradFill>
                <a:latin typeface="Segoe UI"/>
              </a:rPr>
              <a:t>60</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back in the </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1774552964"/>
              </p:ext>
            </p:extLst>
          </p:nvPr>
        </p:nvGraphicFramePr>
        <p:xfrm>
          <a:off x="7847156" y="596113"/>
          <a:ext cx="3400107" cy="5236536"/>
        </p:xfrm>
        <a:graphic>
          <a:graphicData uri="http://schemas.openxmlformats.org/drawingml/2006/table">
            <a:tbl>
              <a:tblPr firstRow="1" bandRow="1"/>
              <a:tblGrid>
                <a:gridCol w="1129907">
                  <a:extLst>
                    <a:ext uri="{9D8B030D-6E8A-4147-A177-3AD203B41FA5}">
                      <a16:colId xmlns:a16="http://schemas.microsoft.com/office/drawing/2014/main" val="2309314199"/>
                    </a:ext>
                  </a:extLst>
                </a:gridCol>
                <a:gridCol w="2270200">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latin typeface="+mn-lt"/>
                        </a:rPr>
                        <a:t>Welcome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for Data Science</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Machine Learning</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Activity: Model Implementation (Predict)</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Machine Learning</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tx1"/>
                        </a:solidFill>
                        <a:effectLst/>
                        <a:latin typeface="+mn-lt"/>
                      </a:endParaRPr>
                    </a:p>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Monitoring</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361032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340568681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mj-lt"/>
                <a:ea typeface="+mn-ea"/>
                <a:cs typeface="+mn-cs"/>
              </a:rPr>
              <a:t>Welcome Back!</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370533796"/>
              </p:ext>
            </p:extLst>
          </p:nvPr>
        </p:nvGraphicFramePr>
        <p:xfrm>
          <a:off x="3885204" y="942913"/>
          <a:ext cx="4457753" cy="5188980"/>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latin typeface="+mn-lt"/>
                        </a:rPr>
                        <a:t>Welcome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algn="l"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for Data Science</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Machine Learning</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dirty="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Activity: Model Implementation (Predict)</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dirty="0">
                          <a:solidFill>
                            <a:schemeClr val="tx1">
                              <a:lumMod val="50000"/>
                              <a:lumOff val="50000"/>
                            </a:schemeClr>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Machine Learning</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dirty="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solidFill>
                          <a:schemeClr val="bg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Monitoring</a:t>
                      </a:r>
                      <a:endParaRPr lang="en-US" sz="1000" b="0" i="0" u="none" strike="noStrike" dirty="0">
                        <a:solidFill>
                          <a:schemeClr val="bg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362821"/>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Presentation/</a:t>
                </a:r>
              </a:p>
              <a:p>
                <a:pPr algn="l"/>
                <a:r>
                  <a:rPr lang="en-US" sz="1000" dirty="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solidFill>
                  <a:srgbClr val="3B2E58"/>
                </a:solidFill>
                <a:effectLst/>
                <a:uLnTx/>
                <a:uFillTx/>
                <a:latin typeface="Arial Nova" panose="020B0504020202020204" pitchFamily="34" charset="0"/>
                <a:ea typeface="+mn-ea"/>
                <a:cs typeface="Segoe UI Semilight" panose="020B0402040204020203" pitchFamily="34" charset="0"/>
              </a:rPr>
              <a:t>1</a:t>
            </a:r>
            <a:r>
              <a:rPr kumimoji="0" lang="en-US" sz="1961" b="1"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rPr>
              <a:t>  Monitoring</a:t>
            </a:r>
          </a:p>
          <a:p>
            <a:pPr marL="281677" marR="0" lvl="1"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1A1A1A"/>
                </a:solidFill>
                <a:effectLst/>
                <a:uLnTx/>
                <a:uFillTx/>
                <a:latin typeface="Arial Nova" panose="020B0504020202020204" pitchFamily="34" charset="0"/>
                <a:ea typeface="+mn-ea"/>
                <a:cs typeface="+mn-cs"/>
              </a:rPr>
              <a:t>Monitor resources within Synapse Studio and the Azure Portal.</a:t>
            </a: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solidFill>
                  <a:srgbClr val="3B2E58"/>
                </a:solidFill>
                <a:effectLst/>
                <a:uLnTx/>
                <a:uFillTx/>
                <a:latin typeface="Arial Nova" panose="020B0504020202020204" pitchFamily="34" charset="0"/>
                <a:ea typeface="+mn-ea"/>
                <a:cs typeface="Segoe UI Semilight" panose="020B0402040204020203" pitchFamily="34" charset="0"/>
              </a:rPr>
              <a:t>2</a:t>
            </a:r>
            <a:r>
              <a:rPr kumimoji="0" lang="en-US" sz="1961" b="1"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rPr>
              <a:t>  Manage </a:t>
            </a:r>
          </a:p>
          <a:p>
            <a:pPr marL="281677" marR="0" lvl="1"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1A1A1A"/>
                </a:solidFill>
                <a:effectLst/>
                <a:uLnTx/>
                <a:uFillTx/>
                <a:latin typeface="Arial Nova" panose="020B0504020202020204" pitchFamily="34" charset="0"/>
                <a:ea typeface="+mn-ea"/>
                <a:cs typeface="+mn-cs"/>
              </a:rPr>
              <a:t>Manage resources for optimal utilization and performance.</a:t>
            </a: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tx2"/>
                </a:solidFill>
                <a:latin typeface="+mj-lt"/>
              </a:rPr>
              <a:t>Overview</a:t>
            </a:r>
          </a:p>
          <a:p>
            <a:pPr>
              <a:lnSpc>
                <a:spcPct val="150000"/>
              </a:lnSpc>
            </a:pPr>
            <a:r>
              <a:rPr lang="en-US" sz="1600" dirty="0"/>
              <a:t>Monitor orchestration in the Synapse workspace for the progress and status of pipeline</a:t>
            </a:r>
          </a:p>
          <a:p>
            <a:endParaRPr lang="en-US" sz="1600" dirty="0"/>
          </a:p>
          <a:p>
            <a:r>
              <a:rPr lang="en-US" sz="1800" b="1" dirty="0">
                <a:solidFill>
                  <a:schemeClr val="tx2"/>
                </a:solidFill>
                <a:latin typeface="+mj-lt"/>
              </a:rPr>
              <a:t>Benefits</a:t>
            </a:r>
          </a:p>
          <a:p>
            <a:r>
              <a:rPr lang="en-US" sz="1600" dirty="0"/>
              <a:t>Track all/specific pipelines</a:t>
            </a:r>
          </a:p>
          <a:p>
            <a:r>
              <a:rPr lang="en-US" sz="1600" dirty="0"/>
              <a:t>Monitor pipeline run and activity run details</a:t>
            </a:r>
          </a:p>
          <a:p>
            <a:r>
              <a:rPr lang="en-US" sz="1600" dirty="0"/>
              <a:t>Find the root cause of pipeline failure or activity failure</a:t>
            </a:r>
          </a:p>
          <a:p>
            <a:endParaRPr lang="en-US" sz="1600" dirty="0"/>
          </a:p>
          <a:p>
            <a:endParaRPr lang="en-US" sz="1600" dirty="0"/>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8982" y="1785867"/>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tx2"/>
                </a:solidFill>
                <a:latin typeface="+mj-lt"/>
              </a:rPr>
              <a:t>Overview</a:t>
            </a:r>
          </a:p>
          <a:p>
            <a:r>
              <a:rPr lang="en-US" sz="1800" dirty="0"/>
              <a:t>Monitor Spark pools, Spark applications for the status of activities</a:t>
            </a:r>
          </a:p>
          <a:p>
            <a:r>
              <a:rPr lang="en-US" sz="1800" dirty="0">
                <a:solidFill>
                  <a:schemeClr val="tx2"/>
                </a:solidFill>
                <a:latin typeface="+mj-lt"/>
              </a:rPr>
              <a:t>Benefits</a:t>
            </a:r>
          </a:p>
          <a:p>
            <a:r>
              <a:rPr lang="en-US" sz="1800" dirty="0"/>
              <a:t>Apply filter for pool to get Apache Spark Applications per pool</a:t>
            </a:r>
            <a:endParaRPr lang="en-US" sz="1800" dirty="0">
              <a:solidFill>
                <a:schemeClr val="tx2"/>
              </a:solidFill>
            </a:endParaRPr>
          </a:p>
          <a:p>
            <a:r>
              <a:rPr lang="en-US" sz="1800" dirty="0"/>
              <a:t>Additional available filters include</a:t>
            </a:r>
          </a:p>
          <a:p>
            <a:pPr marL="342900" indent="-342900">
              <a:lnSpc>
                <a:spcPct val="100000"/>
              </a:lnSpc>
              <a:spcAft>
                <a:spcPts val="100"/>
              </a:spcAft>
              <a:buFont typeface="+mj-lt"/>
              <a:buAutoNum type="arabicPeriod"/>
            </a:pPr>
            <a:r>
              <a:rPr lang="en-US" sz="1800" dirty="0"/>
              <a:t>Application Name</a:t>
            </a:r>
          </a:p>
          <a:p>
            <a:pPr marL="342900" indent="-342900">
              <a:lnSpc>
                <a:spcPct val="100000"/>
              </a:lnSpc>
              <a:spcAft>
                <a:spcPts val="100"/>
              </a:spcAft>
              <a:buFont typeface="+mj-lt"/>
              <a:buAutoNum type="arabicPeriod"/>
            </a:pPr>
            <a:r>
              <a:rPr lang="en-US" sz="1800" dirty="0"/>
              <a:t>Livy ID</a:t>
            </a:r>
          </a:p>
          <a:p>
            <a:pPr marL="342900" indent="-342900">
              <a:lnSpc>
                <a:spcPct val="100000"/>
              </a:lnSpc>
              <a:spcAft>
                <a:spcPts val="100"/>
              </a:spcAft>
              <a:buFont typeface="+mj-lt"/>
              <a:buAutoNum type="arabicPeriod"/>
            </a:pPr>
            <a:r>
              <a:rPr lang="en-US" sz="1800" dirty="0"/>
              <a:t>Status</a:t>
            </a:r>
          </a:p>
          <a:p>
            <a:pPr marL="342900" indent="-342900">
              <a:lnSpc>
                <a:spcPct val="100000"/>
              </a:lnSpc>
              <a:spcAft>
                <a:spcPts val="100"/>
              </a:spcAft>
              <a:buFont typeface="+mj-lt"/>
              <a:buAutoNum type="arabicPeriod"/>
            </a:pPr>
            <a:r>
              <a:rPr lang="en-US" sz="1800" dirty="0"/>
              <a:t>End time</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43BE4DE6-3181-4622-89AF-59D07027BC99}"/>
              </a:ext>
            </a:extLst>
          </p:cNvPr>
          <p:cNvPicPr>
            <a:picLocks noChangeAspect="1"/>
          </p:cNvPicPr>
          <p:nvPr/>
        </p:nvPicPr>
        <p:blipFill>
          <a:blip r:embed="rId2"/>
          <a:stretch>
            <a:fillRect/>
          </a:stretch>
        </p:blipFill>
        <p:spPr>
          <a:xfrm>
            <a:off x="8681292" y="601594"/>
            <a:ext cx="1892958" cy="3076739"/>
          </a:xfrm>
          <a:prstGeom prst="rect">
            <a:avLst/>
          </a:prstGeom>
          <a:ln>
            <a:solidFill>
              <a:schemeClr val="tx1"/>
            </a:solidFill>
          </a:ln>
        </p:spPr>
      </p:pic>
      <p:pic>
        <p:nvPicPr>
          <p:cNvPr id="10" name="Picture 9">
            <a:extLst>
              <a:ext uri="{FF2B5EF4-FFF2-40B4-BE49-F238E27FC236}">
                <a16:creationId xmlns:a16="http://schemas.microsoft.com/office/drawing/2014/main" id="{3AEE4C1E-05BF-402B-9B31-7A0A05DAFCF2}"/>
              </a:ext>
            </a:extLst>
          </p:cNvPr>
          <p:cNvPicPr>
            <a:picLocks noChangeAspect="1"/>
          </p:cNvPicPr>
          <p:nvPr/>
        </p:nvPicPr>
        <p:blipFill>
          <a:blip r:embed="rId3"/>
          <a:stretch>
            <a:fillRect/>
          </a:stretch>
        </p:blipFill>
        <p:spPr>
          <a:xfrm>
            <a:off x="4445093" y="3827642"/>
            <a:ext cx="7320483" cy="2739884"/>
          </a:xfrm>
          <a:prstGeom prst="rect">
            <a:avLst/>
          </a:prstGeom>
          <a:ln>
            <a:solidFill>
              <a:schemeClr val="tx1"/>
            </a:solidFill>
          </a:ln>
        </p:spPr>
      </p:pic>
    </p:spTree>
    <p:extLst>
      <p:ext uri="{BB962C8B-B14F-4D97-AF65-F5344CB8AC3E}">
        <p14:creationId xmlns:p14="http://schemas.microsoft.com/office/powerpoint/2010/main" val="386066608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tx2"/>
                </a:solidFill>
                <a:latin typeface="+mj-lt"/>
              </a:rPr>
              <a:t>Overview</a:t>
            </a:r>
          </a:p>
          <a:p>
            <a:r>
              <a:rPr lang="en-US" sz="1600" dirty="0"/>
              <a:t>Monitor SQL requests for the progress and status of activities</a:t>
            </a:r>
          </a:p>
          <a:p>
            <a:r>
              <a:rPr lang="en-US" sz="1800" dirty="0">
                <a:solidFill>
                  <a:schemeClr val="tx2"/>
                </a:solidFill>
                <a:latin typeface="+mj-lt"/>
              </a:rPr>
              <a:t>Benefits</a:t>
            </a:r>
          </a:p>
          <a:p>
            <a:r>
              <a:rPr lang="en-US" sz="1600" dirty="0"/>
              <a:t>Apply filter for pool to get SQL requests per compute pool</a:t>
            </a:r>
          </a:p>
          <a:p>
            <a:r>
              <a:rPr lang="en-US" sz="1600" dirty="0">
                <a:solidFill>
                  <a:schemeClr val="tx1"/>
                </a:solidFill>
              </a:rPr>
              <a:t>Validate query text </a:t>
            </a:r>
          </a:p>
          <a:p>
            <a:r>
              <a:rPr lang="en-US" sz="1600" dirty="0"/>
              <a:t>Additional available filters include</a:t>
            </a:r>
          </a:p>
          <a:p>
            <a:pPr marL="342900" indent="-342900">
              <a:lnSpc>
                <a:spcPct val="100000"/>
              </a:lnSpc>
              <a:spcAft>
                <a:spcPts val="100"/>
              </a:spcAft>
              <a:buFont typeface="+mj-lt"/>
              <a:buAutoNum type="arabicPeriod"/>
            </a:pPr>
            <a:r>
              <a:rPr lang="en-US" sz="1600" dirty="0"/>
              <a:t>Start time</a:t>
            </a:r>
          </a:p>
          <a:p>
            <a:pPr marL="342900" indent="-342900">
              <a:lnSpc>
                <a:spcPct val="100000"/>
              </a:lnSpc>
              <a:spcAft>
                <a:spcPts val="100"/>
              </a:spcAft>
              <a:buFont typeface="+mj-lt"/>
              <a:buAutoNum type="arabicPeriod"/>
            </a:pPr>
            <a:r>
              <a:rPr lang="en-US" sz="1600" dirty="0"/>
              <a:t>End time</a:t>
            </a:r>
          </a:p>
          <a:p>
            <a:pPr marL="342900" indent="-342900">
              <a:lnSpc>
                <a:spcPct val="100000"/>
              </a:lnSpc>
              <a:spcAft>
                <a:spcPts val="100"/>
              </a:spcAft>
              <a:buFont typeface="+mj-lt"/>
              <a:buAutoNum type="arabicPeriod"/>
            </a:pPr>
            <a:r>
              <a:rPr lang="en-US" sz="1600" dirty="0"/>
              <a:t>Request ID</a:t>
            </a:r>
          </a:p>
          <a:p>
            <a:pPr marL="342900" indent="-342900">
              <a:lnSpc>
                <a:spcPct val="100000"/>
              </a:lnSpc>
              <a:spcAft>
                <a:spcPts val="100"/>
              </a:spcAft>
              <a:buFont typeface="+mj-lt"/>
              <a:buAutoNum type="arabicPeriod"/>
            </a:pPr>
            <a:r>
              <a:rPr lang="en-US" sz="1600" dirty="0"/>
              <a:t>Session ID</a:t>
            </a:r>
          </a:p>
          <a:p>
            <a:pPr marL="342900" indent="-342900">
              <a:lnSpc>
                <a:spcPct val="100000"/>
              </a:lnSpc>
              <a:spcAft>
                <a:spcPts val="100"/>
              </a:spcAft>
              <a:buFont typeface="+mj-lt"/>
              <a:buAutoNum type="arabicPeriod"/>
            </a:pPr>
            <a:r>
              <a:rPr lang="en-US" sz="1600" dirty="0"/>
              <a:t>Submitter</a:t>
            </a:r>
          </a:p>
          <a:p>
            <a:pPr marL="342900" indent="-342900">
              <a:lnSpc>
                <a:spcPct val="100000"/>
              </a:lnSpc>
              <a:spcAft>
                <a:spcPts val="100"/>
              </a:spcAft>
              <a:buFont typeface="+mj-lt"/>
              <a:buAutoNum type="arabicPeriod"/>
            </a:pPr>
            <a:r>
              <a:rPr lang="en-US" sz="1600" dirty="0"/>
              <a:t>Workload group</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303194" y="4174540"/>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303193" y="1123889"/>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Overview</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Map queries to allocations of resources via pre-determined rules.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Use with workload importance to effectively share resources across different workload types.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If a query request is not matched to a classifier, it is assigned to the default workload group.</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Benefits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Map queries to both </a:t>
            </a:r>
            <a:r>
              <a:rPr kumimoji="0" lang="en-US" sz="1961"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Resource Management </a:t>
            </a: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and Workload Isolation concepts.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Monitoring DMVs</a:t>
            </a:r>
            <a:r>
              <a:rPr kumimoji="0" lang="en-US" sz="1961" b="0" i="0" u="none" strike="noStrike" kern="1200" cap="none" spc="0" normalizeH="0" baseline="0" noProof="0">
                <a:ln>
                  <a:noFill/>
                </a:ln>
                <a:solidFill>
                  <a:srgbClr val="3B2E58"/>
                </a:solidFill>
                <a:effectLst/>
                <a:uLnTx/>
                <a:uFillTx/>
                <a:latin typeface="Segoe UI" panose="020B0502040204020203" pitchFamily="34" charset="0"/>
                <a:ea typeface="+mn-ea"/>
                <a:cs typeface="Segoe UI" panose="020B0502040204020203"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err="1">
                <a:ln>
                  <a:noFill/>
                </a:ln>
                <a:solidFill>
                  <a:srgbClr val="0000FF"/>
                </a:solidFill>
                <a:effectLst/>
                <a:uLnTx/>
                <a:uFillTx/>
                <a:latin typeface="Calibri" panose="020F0502020204030204" pitchFamily="34" charset="0"/>
                <a:ea typeface="+mn-ea"/>
                <a:cs typeface="Calibri" panose="020F0502020204030204" pitchFamily="34" charset="0"/>
              </a:rPr>
              <a:t>sys.workload_management_workload_classifiers</a:t>
            </a:r>
            <a:r>
              <a:rPr kumimoji="0" lang="en-US" sz="1765"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765" b="0" i="0" u="none" strike="noStrike" kern="1200" cap="none" spc="0" normalizeH="0" baseline="0" noProof="0" err="1">
                <a:ln>
                  <a:noFill/>
                </a:ln>
                <a:solidFill>
                  <a:srgbClr val="0000FF"/>
                </a:solidFill>
                <a:effectLst/>
                <a:uLnTx/>
                <a:uFillTx/>
                <a:latin typeface="Calibri" panose="020F0502020204030204" pitchFamily="34" charset="0"/>
                <a:ea typeface="+mn-ea"/>
                <a:cs typeface="Calibri" panose="020F0502020204030204" pitchFamily="34" charset="0"/>
              </a:rPr>
              <a:t>sys.workload_management_workload_classifier_details</a:t>
            </a:r>
            <a:r>
              <a:rPr kumimoji="0" lang="en-US" sz="1765"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Query DMVs to view details about all active workload classifiers.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classifier_name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security_account</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BELOW_NORMAL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ABOVE_NORMAL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endPar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WLM_LABEL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'label'</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WLM_CONTEXT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START_TIME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start_time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END_TIME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end_time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1A1A1A"/>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WORKLOAD_GROUP</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maps to an existing resource class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IMPORTANCE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specifies relative importance of</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request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MEMBERNAME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a:t>
            </a:r>
            <a:r>
              <a:rPr kumimoji="0" lang="en-US" sz="1200" b="0" i="1"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database user, role, AAD login or AAD</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National_Analyst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WITH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‘analyst’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HIGH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err="1">
                <a:ln>
                  <a:noFill/>
                </a:ln>
                <a:solidFill>
                  <a:srgbClr val="FF0000"/>
                </a:solidFill>
                <a:effectLst/>
                <a:uLnTx/>
                <a:uFillTx/>
                <a:latin typeface="Calibri" panose="020F0502020204030204" pitchFamily="34" charset="0"/>
                <a:ea typeface="+mn-ea"/>
                <a:cs typeface="Calibri" panose="020F0502020204030204" pitchFamily="34" charset="0"/>
              </a:rPr>
              <a:t>National_Analyst_Login</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Azure Synapse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GROUP</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group_name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MIN_PERCENTAGE_RESOURCE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CAP_PERCENTAGE_RESOURCE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fr-FR"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REQUEST_MIN_RESOURCE_GRANT_PERCENT</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fr-FR"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REQUEST_MAX_RESOURCE_GRANT_PERCENT</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BELOW_NORMAL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ABOVE_NORMAL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HIGH</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QUERY_EXECUTION_TIMEOUT_SEC</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tx2"/>
                </a:solidFill>
              </a:rPr>
              <a:t>Overview</a:t>
            </a:r>
          </a:p>
          <a:p>
            <a:pPr lvl="1"/>
            <a:r>
              <a:rPr lang="en-US" dirty="0"/>
              <a:t>Database project support in SQL Server Data Tools (SSDT) allows teams of developers to collaborate over a version-controlled Azure Synapse Analytics, and track, deploy and test schema changes.</a:t>
            </a:r>
          </a:p>
          <a:p>
            <a:pPr lvl="1"/>
            <a:endParaRPr lang="en-US" dirty="0"/>
          </a:p>
          <a:p>
            <a:pPr lvl="1"/>
            <a:r>
              <a:rPr lang="en-US" sz="1800" dirty="0">
                <a:solidFill>
                  <a:schemeClr val="tx2"/>
                </a:solidFill>
                <a:latin typeface="+mj-lt"/>
              </a:rPr>
              <a:t>Benefits</a:t>
            </a:r>
          </a:p>
          <a:p>
            <a:pPr lvl="1"/>
            <a:r>
              <a:rPr lang="en-US" dirty="0"/>
              <a:t>Database project support includes first-class integration with Azure DevOps. This adds support for:</a:t>
            </a:r>
          </a:p>
          <a:p>
            <a:pPr marL="285750" lvl="1" indent="-285750">
              <a:buFont typeface="Arial" panose="020B0604020202020204" pitchFamily="34" charset="0"/>
              <a:buChar char="•"/>
            </a:pPr>
            <a:r>
              <a:rPr lang="en-US" dirty="0">
                <a:latin typeface="+mj-lt"/>
              </a:rPr>
              <a:t>Azure Pipelines </a:t>
            </a:r>
            <a:r>
              <a:rPr lang="en-US" dirty="0"/>
              <a:t>to run CI/CD workflows for any platform (Linux, macOS, and Windows)</a:t>
            </a:r>
          </a:p>
          <a:p>
            <a:pPr marL="285750" lvl="1" indent="-285750">
              <a:buFont typeface="Arial" panose="020B0604020202020204" pitchFamily="34" charset="0"/>
              <a:buChar char="•"/>
            </a:pPr>
            <a:r>
              <a:rPr lang="en-US" dirty="0">
                <a:latin typeface="+mj-lt"/>
              </a:rPr>
              <a:t>Azure Repos </a:t>
            </a:r>
            <a:r>
              <a:rPr lang="en-US" dirty="0"/>
              <a:t>to store project files in source control</a:t>
            </a:r>
          </a:p>
          <a:p>
            <a:pPr marL="285750" lvl="1" indent="-285750">
              <a:buFont typeface="Arial" panose="020B0604020202020204" pitchFamily="34" charset="0"/>
              <a:buChar char="•"/>
            </a:pPr>
            <a:r>
              <a:rPr lang="en-US" dirty="0">
                <a:latin typeface="+mj-lt"/>
              </a:rPr>
              <a:t>Azure Test Plans </a:t>
            </a:r>
            <a:r>
              <a:rPr lang="en-US" dirty="0"/>
              <a:t>to run automated check-in tests to verify schema updates and modifications</a:t>
            </a:r>
          </a:p>
          <a:p>
            <a:pPr marL="285750" lvl="1" indent="-285750">
              <a:buFont typeface="Arial" panose="020B0604020202020204" pitchFamily="34" charset="0"/>
              <a:buChar char="•"/>
            </a:pPr>
            <a:r>
              <a:rPr lang="en-US" dirty="0"/>
              <a:t>Growing ecosystem of third-party integrations that can be used to complement existing workflows (</a:t>
            </a:r>
            <a:r>
              <a:rPr lang="en-US" dirty="0" err="1"/>
              <a:t>Timetracker</a:t>
            </a:r>
            <a:r>
              <a:rPr lang="en-US" dirty="0"/>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a:solidFill>
                  <a:srgbClr val="BF0A13"/>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2182043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Whole Group Activity: </a:t>
            </a:r>
            <a:br>
              <a:rPr lang="en-US" dirty="0"/>
            </a:br>
            <a:r>
              <a:rPr lang="en-US" dirty="0">
                <a:solidFill>
                  <a:srgbClr val="737373"/>
                </a:solidFill>
              </a:rPr>
              <a:t>Monitor &amp; Manage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232378"/>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167856"/>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1200329"/>
          </a:xfrm>
          <a:prstGeom prst="rect">
            <a:avLst/>
          </a:prstGeom>
          <a:noFill/>
        </p:spPr>
        <p:txBody>
          <a:bodyPr wrap="square">
            <a:spAutoFit/>
          </a:bodyPr>
          <a:lstStyle/>
          <a:p>
            <a:r>
              <a:rPr lang="en-US" dirty="0"/>
              <a:t>As a result of participating in this activity, you will better be able to </a:t>
            </a:r>
            <a:r>
              <a:rPr lang="en-US" b="1" dirty="0">
                <a:solidFill>
                  <a:srgbClr val="B4A0FF"/>
                </a:solidFill>
              </a:rPr>
              <a:t>address scenarios that involve the design of how to monitor and manage a solution implemented with Azure Synapse Analytics</a:t>
            </a:r>
            <a:r>
              <a:rPr lang="en-US" dirty="0">
                <a:solidFill>
                  <a:srgbClr val="B4A0FF"/>
                </a:solidFill>
              </a:rPr>
              <a:t>.</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567381"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Session Speakers</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224392" y="3283773"/>
            <a:ext cx="1542552"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Main Call </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364840"/>
            <a:chOff x="1566956" y="3705679"/>
            <a:chExt cx="7584971" cy="1364840"/>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707886"/>
            </a:xfrm>
            <a:prstGeom prst="rect">
              <a:avLst/>
            </a:prstGeom>
            <a:noFill/>
          </p:spPr>
          <p:txBody>
            <a:bodyPr wrap="square">
              <a:spAutoFit/>
            </a:bodyPr>
            <a:lstStyle/>
            <a:p>
              <a:r>
                <a:rPr lang="en-US" sz="1600" dirty="0"/>
                <a:t>Open the interactive tool </a:t>
              </a:r>
              <a:r>
                <a:rPr lang="en-US" sz="1600" b="1" dirty="0"/>
                <a:t>Mentimeter</a:t>
              </a:r>
              <a:r>
                <a:rPr lang="en-US" sz="1600" dirty="0"/>
                <a:t> using the QR code and </a:t>
              </a:r>
              <a:r>
                <a:rPr lang="en-US" sz="1600" dirty="0">
                  <a:solidFill>
                    <a:srgbClr val="B4A0FF"/>
                  </a:solidFill>
                </a:rPr>
                <a:t>answer the speakers’ questions.</a:t>
              </a:r>
              <a:r>
                <a:rPr lang="en-US" sz="1600" dirty="0"/>
                <a:t> </a:t>
              </a:r>
            </a:p>
            <a:p>
              <a:endParaRPr lang="en-US" sz="800" dirty="0"/>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dirty="0"/>
                <a:t>Read and respond to questions posed by the speakers.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Table 46">
            <a:extLst>
              <a:ext uri="{FF2B5EF4-FFF2-40B4-BE49-F238E27FC236}">
                <a16:creationId xmlns:a16="http://schemas.microsoft.com/office/drawing/2014/main" id="{0047527D-46AC-49F1-B709-606BB0E9056C}"/>
              </a:ext>
            </a:extLst>
          </p:cNvPr>
          <p:cNvGraphicFramePr>
            <a:graphicFrameLocks noGrp="1"/>
          </p:cNvGraphicFramePr>
          <p:nvPr>
            <p:extLst>
              <p:ext uri="{D42A27DB-BD31-4B8C-83A1-F6EECF244321}">
                <p14:modId xmlns:p14="http://schemas.microsoft.com/office/powerpoint/2010/main" val="1755414847"/>
              </p:ext>
            </p:extLst>
          </p:nvPr>
        </p:nvGraphicFramePr>
        <p:xfrm>
          <a:off x="0" y="6278670"/>
          <a:ext cx="12192002" cy="57933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27135258"/>
                    </a:ext>
                  </a:extLst>
                </a:gridCol>
                <a:gridCol w="1016000">
                  <a:extLst>
                    <a:ext uri="{9D8B030D-6E8A-4147-A177-3AD203B41FA5}">
                      <a16:colId xmlns:a16="http://schemas.microsoft.com/office/drawing/2014/main" val="2021159383"/>
                    </a:ext>
                  </a:extLst>
                </a:gridCol>
                <a:gridCol w="1016000">
                  <a:extLst>
                    <a:ext uri="{9D8B030D-6E8A-4147-A177-3AD203B41FA5}">
                      <a16:colId xmlns:a16="http://schemas.microsoft.com/office/drawing/2014/main" val="503194899"/>
                    </a:ext>
                  </a:extLst>
                </a:gridCol>
                <a:gridCol w="1016001">
                  <a:extLst>
                    <a:ext uri="{9D8B030D-6E8A-4147-A177-3AD203B41FA5}">
                      <a16:colId xmlns:a16="http://schemas.microsoft.com/office/drawing/2014/main" val="3479706331"/>
                    </a:ext>
                  </a:extLst>
                </a:gridCol>
                <a:gridCol w="1016000">
                  <a:extLst>
                    <a:ext uri="{9D8B030D-6E8A-4147-A177-3AD203B41FA5}">
                      <a16:colId xmlns:a16="http://schemas.microsoft.com/office/drawing/2014/main" val="1410495515"/>
                    </a:ext>
                  </a:extLst>
                </a:gridCol>
                <a:gridCol w="1016000">
                  <a:extLst>
                    <a:ext uri="{9D8B030D-6E8A-4147-A177-3AD203B41FA5}">
                      <a16:colId xmlns:a16="http://schemas.microsoft.com/office/drawing/2014/main" val="4019179051"/>
                    </a:ext>
                  </a:extLst>
                </a:gridCol>
                <a:gridCol w="1016000">
                  <a:extLst>
                    <a:ext uri="{9D8B030D-6E8A-4147-A177-3AD203B41FA5}">
                      <a16:colId xmlns:a16="http://schemas.microsoft.com/office/drawing/2014/main" val="2845264500"/>
                    </a:ext>
                  </a:extLst>
                </a:gridCol>
                <a:gridCol w="1016000">
                  <a:extLst>
                    <a:ext uri="{9D8B030D-6E8A-4147-A177-3AD203B41FA5}">
                      <a16:colId xmlns:a16="http://schemas.microsoft.com/office/drawing/2014/main" val="1998852072"/>
                    </a:ext>
                  </a:extLst>
                </a:gridCol>
                <a:gridCol w="1016000">
                  <a:extLst>
                    <a:ext uri="{9D8B030D-6E8A-4147-A177-3AD203B41FA5}">
                      <a16:colId xmlns:a16="http://schemas.microsoft.com/office/drawing/2014/main" val="166283103"/>
                    </a:ext>
                  </a:extLst>
                </a:gridCol>
                <a:gridCol w="1016001">
                  <a:extLst>
                    <a:ext uri="{9D8B030D-6E8A-4147-A177-3AD203B41FA5}">
                      <a16:colId xmlns:a16="http://schemas.microsoft.com/office/drawing/2014/main" val="367959744"/>
                    </a:ext>
                  </a:extLst>
                </a:gridCol>
                <a:gridCol w="1016000">
                  <a:extLst>
                    <a:ext uri="{9D8B030D-6E8A-4147-A177-3AD203B41FA5}">
                      <a16:colId xmlns:a16="http://schemas.microsoft.com/office/drawing/2014/main" val="1579851546"/>
                    </a:ext>
                  </a:extLst>
                </a:gridCol>
                <a:gridCol w="1016000">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Spark for Data Science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Model Implementation (Predict)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Spark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Activity: 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Monitoring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39108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a:t>
            </a:r>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2166 7832</a:t>
            </a:r>
            <a:endParaRPr lang="en-US" dirty="0"/>
          </a:p>
        </p:txBody>
      </p:sp>
      <p:pic>
        <p:nvPicPr>
          <p:cNvPr id="1026" name="Picture 2" descr="QR code for your presentation">
            <a:extLst>
              <a:ext uri="{FF2B5EF4-FFF2-40B4-BE49-F238E27FC236}">
                <a16:creationId xmlns:a16="http://schemas.microsoft.com/office/drawing/2014/main" id="{D36D8937-044D-49CF-9C8B-04A9FC62E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4576" y="1152287"/>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80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Monitoring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54578"/>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78956"/>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dirty="0"/>
              <a:t>As a result of participating in this lab, you will be better able to </a:t>
            </a:r>
            <a:r>
              <a:rPr lang="en-US" b="1" dirty="0">
                <a:solidFill>
                  <a:srgbClr val="B4A0FF"/>
                </a:solidFill>
              </a:rPr>
              <a:t>build and deploy monitoring solutions for Azure Synapse Analytics and associated Spark applications.</a:t>
            </a: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1173444880"/>
              </p:ext>
            </p:extLst>
          </p:nvPr>
        </p:nvGraphicFramePr>
        <p:xfrm>
          <a:off x="0" y="6278670"/>
          <a:ext cx="12192002" cy="57933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27135258"/>
                    </a:ext>
                  </a:extLst>
                </a:gridCol>
                <a:gridCol w="1016000">
                  <a:extLst>
                    <a:ext uri="{9D8B030D-6E8A-4147-A177-3AD203B41FA5}">
                      <a16:colId xmlns:a16="http://schemas.microsoft.com/office/drawing/2014/main" val="2021159383"/>
                    </a:ext>
                  </a:extLst>
                </a:gridCol>
                <a:gridCol w="1016000">
                  <a:extLst>
                    <a:ext uri="{9D8B030D-6E8A-4147-A177-3AD203B41FA5}">
                      <a16:colId xmlns:a16="http://schemas.microsoft.com/office/drawing/2014/main" val="503194899"/>
                    </a:ext>
                  </a:extLst>
                </a:gridCol>
                <a:gridCol w="1016001">
                  <a:extLst>
                    <a:ext uri="{9D8B030D-6E8A-4147-A177-3AD203B41FA5}">
                      <a16:colId xmlns:a16="http://schemas.microsoft.com/office/drawing/2014/main" val="3479706331"/>
                    </a:ext>
                  </a:extLst>
                </a:gridCol>
                <a:gridCol w="1016000">
                  <a:extLst>
                    <a:ext uri="{9D8B030D-6E8A-4147-A177-3AD203B41FA5}">
                      <a16:colId xmlns:a16="http://schemas.microsoft.com/office/drawing/2014/main" val="1410495515"/>
                    </a:ext>
                  </a:extLst>
                </a:gridCol>
                <a:gridCol w="1016000">
                  <a:extLst>
                    <a:ext uri="{9D8B030D-6E8A-4147-A177-3AD203B41FA5}">
                      <a16:colId xmlns:a16="http://schemas.microsoft.com/office/drawing/2014/main" val="4019179051"/>
                    </a:ext>
                  </a:extLst>
                </a:gridCol>
                <a:gridCol w="1016000">
                  <a:extLst>
                    <a:ext uri="{9D8B030D-6E8A-4147-A177-3AD203B41FA5}">
                      <a16:colId xmlns:a16="http://schemas.microsoft.com/office/drawing/2014/main" val="2845264500"/>
                    </a:ext>
                  </a:extLst>
                </a:gridCol>
                <a:gridCol w="1016000">
                  <a:extLst>
                    <a:ext uri="{9D8B030D-6E8A-4147-A177-3AD203B41FA5}">
                      <a16:colId xmlns:a16="http://schemas.microsoft.com/office/drawing/2014/main" val="1998852072"/>
                    </a:ext>
                  </a:extLst>
                </a:gridCol>
                <a:gridCol w="1016000">
                  <a:extLst>
                    <a:ext uri="{9D8B030D-6E8A-4147-A177-3AD203B41FA5}">
                      <a16:colId xmlns:a16="http://schemas.microsoft.com/office/drawing/2014/main" val="166283103"/>
                    </a:ext>
                  </a:extLst>
                </a:gridCol>
                <a:gridCol w="1016001">
                  <a:extLst>
                    <a:ext uri="{9D8B030D-6E8A-4147-A177-3AD203B41FA5}">
                      <a16:colId xmlns:a16="http://schemas.microsoft.com/office/drawing/2014/main" val="367959744"/>
                    </a:ext>
                  </a:extLst>
                </a:gridCol>
                <a:gridCol w="1016000">
                  <a:extLst>
                    <a:ext uri="{9D8B030D-6E8A-4147-A177-3AD203B41FA5}">
                      <a16:colId xmlns:a16="http://schemas.microsoft.com/office/drawing/2014/main" val="1579851546"/>
                    </a:ext>
                  </a:extLst>
                </a:gridCol>
                <a:gridCol w="1016000">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Spark for Data Science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Model Implementation (Predict)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Spark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Monitoring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558326"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dirty="0"/>
              <a:t>Login to your </a:t>
            </a:r>
            <a:r>
              <a:rPr lang="en-US" sz="1600" b="1" dirty="0"/>
              <a:t>CloudLabs environment</a:t>
            </a:r>
            <a:r>
              <a:rPr lang="en-US" sz="1600" dirty="0"/>
              <a:t> and </a:t>
            </a:r>
            <a:r>
              <a:rPr lang="en-US" sz="1600" dirty="0">
                <a:solidFill>
                  <a:srgbClr val="B4A0FF"/>
                </a:solidFill>
              </a:rPr>
              <a:t>work through a set of tasks you would typically follow </a:t>
            </a:r>
            <a:r>
              <a:rPr lang="en-US" sz="1600" dirty="0"/>
              <a:t>in work associated with </a:t>
            </a:r>
            <a:r>
              <a:rPr lang="en-US" sz="1600" dirty="0">
                <a:solidFill>
                  <a:srgbClr val="1A1A1A"/>
                </a:solidFill>
                <a:latin typeface="Segoe UI"/>
              </a:rPr>
              <a:t>ingesting and integrating your customer’s data</a:t>
            </a:r>
            <a:r>
              <a:rPr lang="en-US" sz="1600" dirty="0"/>
              <a:t>.</a:t>
            </a:r>
          </a:p>
          <a:p>
            <a:endParaRPr lang="en-US" sz="800" dirty="0"/>
          </a:p>
          <a:p>
            <a:r>
              <a:rPr lang="en-US" sz="1600" dirty="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dirty="0"/>
              <a:t>Independently review and complete Exercises 1-2 in the Lab 8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7248"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86947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653786"/>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Implement a process that trains a machine learning model, registers it for use and utilizes the model for scoring using the Predict statement.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Address scenarios the involve the design of how to monitor and manage a solution implemented with Azure Synapse Analytics.</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How to address real world challenges in creating a </a:t>
            </a:r>
            <a:r>
              <a:rPr lang="en-US" sz="1600" dirty="0" err="1">
                <a:solidFill>
                  <a:schemeClr val="dk1"/>
                </a:solidFill>
              </a:rPr>
              <a:t>PoC</a:t>
            </a:r>
            <a:r>
              <a:rPr lang="en-US" sz="1600" dirty="0">
                <a:solidFill>
                  <a:schemeClr val="dk1"/>
                </a:solidFill>
              </a:rPr>
              <a:t> </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Applying what you have learned throughout the week</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a:t>
            </a:r>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4438 6935</a:t>
            </a:r>
            <a:endParaRPr lang="en-US" dirty="0"/>
          </a:p>
        </p:txBody>
      </p:sp>
      <p:pic>
        <p:nvPicPr>
          <p:cNvPr id="2" name="Picture 1">
            <a:extLst>
              <a:ext uri="{FF2B5EF4-FFF2-40B4-BE49-F238E27FC236}">
                <a16:creationId xmlns:a16="http://schemas.microsoft.com/office/drawing/2014/main" id="{3AEE72C7-EA95-4B18-8563-253E7337790B}"/>
              </a:ext>
            </a:extLst>
          </p:cNvPr>
          <p:cNvPicPr>
            <a:picLocks noChangeAspect="1"/>
          </p:cNvPicPr>
          <p:nvPr/>
        </p:nvPicPr>
        <p:blipFill>
          <a:blip r:embed="rId4"/>
          <a:stretch>
            <a:fillRect/>
          </a:stretch>
        </p:blipFill>
        <p:spPr>
          <a:xfrm>
            <a:off x="6491201" y="1152287"/>
            <a:ext cx="4762500" cy="4762500"/>
          </a:xfrm>
          <a:prstGeom prst="rect">
            <a:avLst/>
          </a:prstGeom>
        </p:spPr>
      </p:pic>
    </p:spTree>
    <p:extLst>
      <p:ext uri="{BB962C8B-B14F-4D97-AF65-F5344CB8AC3E}">
        <p14:creationId xmlns:p14="http://schemas.microsoft.com/office/powerpoint/2010/main" val="130482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3416320"/>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b="1">
                <a:solidFill>
                  <a:srgbClr val="BF0A13"/>
                </a:solidFill>
                <a:ea typeface="ＭＳ Ｐゴシック" charset="-128"/>
              </a:rPr>
              <a:t>(slow) disk I/O</a:t>
            </a:r>
          </a:p>
          <a:p>
            <a:endParaRPr lang="en-US" altLang="en-US" sz="1800">
              <a:ea typeface="ＭＳ Ｐゴシック" charset="-128"/>
            </a:endParaRPr>
          </a:p>
          <a:p>
            <a:endParaRPr lang="en-US" altLang="en-US" sz="1800">
              <a:ea typeface="ＭＳ Ｐゴシック" charset="-128"/>
            </a:endParaRPr>
          </a:p>
          <a:p>
            <a:endParaRPr lang="en-US" altLang="en-US" sz="1800">
              <a:ea typeface="ＭＳ Ｐゴシック" charset="-128"/>
            </a:endParaRPr>
          </a:p>
          <a:p>
            <a:pPr>
              <a:buFont typeface="Wingdings" charset="2"/>
              <a:buNone/>
            </a:pPr>
            <a:br>
              <a:rPr lang="en-US" altLang="en-US" sz="1800">
                <a:ea typeface="ＭＳ Ｐゴシック" charset="-128"/>
              </a:rPr>
            </a:br>
            <a:endParaRPr lang="en-US" altLang="en-US" sz="1800">
              <a:ea typeface="ＭＳ Ｐゴシック" charset="-128"/>
            </a:endParaRPr>
          </a:p>
          <a:p>
            <a:endParaRPr lang="en-US" altLang="en-US" sz="1800">
              <a:ea typeface="ＭＳ Ｐゴシック" charset="-128"/>
            </a:endParaRPr>
          </a:p>
          <a:p>
            <a:pPr marL="0" indent="0">
              <a:buNone/>
            </a:pPr>
            <a:r>
              <a:rPr lang="en-US" altLang="en-US" sz="1800">
                <a:ea typeface="ＭＳ Ｐゴシック" charset="-128"/>
              </a:rPr>
              <a:t>Solution: Keep data </a:t>
            </a:r>
            <a:r>
              <a:rPr lang="en-US" altLang="en-US" sz="1800" b="1">
                <a:solidFill>
                  <a:schemeClr val="tx1"/>
                </a:solidFill>
                <a:ea typeface="ＭＳ Ｐゴシック" charset="-128"/>
              </a:rPr>
              <a:t>in-memory</a:t>
            </a:r>
            <a:r>
              <a:rPr lang="en-US" altLang="en-US" sz="1800">
                <a:solidFill>
                  <a:schemeClr val="accent1"/>
                </a:solidFill>
                <a:ea typeface="ＭＳ Ｐゴシック" charset="-128"/>
              </a:rPr>
              <a:t> </a:t>
            </a:r>
            <a:r>
              <a:rPr lang="en-US" altLang="en-US" sz="1800">
                <a:ea typeface="ＭＳ Ｐゴシック" charset="-128"/>
              </a:rPr>
              <a:t>with a new distributed execution engine</a:t>
            </a:r>
            <a:endParaRPr lang="en-US" altLang="en-US" sz="1800">
              <a:solidFill>
                <a:srgbClr val="455AFB"/>
              </a:solidFill>
              <a:ea typeface="ＭＳ Ｐゴシック" charset="-128"/>
            </a:endParaRP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Input</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4D7395"/>
                </a:solidFill>
                <a:latin typeface="Segoe UI" panose="020B0502040204020203" pitchFamily="34" charset="0"/>
                <a:ea typeface="Helvetica Neue Light" charset="0"/>
                <a:cs typeface="Segoe UI" panose="020B0502040204020203" pitchFamily="34" charset="0"/>
              </a:rPr>
              <a:t>Minimal </a:t>
            </a:r>
            <a:r>
              <a:rPr lang="en-US" sz="1200">
                <a:solidFill>
                  <a:srgbClr val="000000"/>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Chain Job </a:t>
            </a:r>
            <a:r>
              <a:rPr lang="en-US" sz="1200" b="1">
                <a:solidFill>
                  <a:srgbClr val="4D7395"/>
                </a:solidFill>
                <a:latin typeface="Segoe UI" panose="020B0502040204020203" pitchFamily="34" charset="0"/>
                <a:ea typeface="Helvetica Neue Light" charset="0"/>
                <a:cs typeface="Segoe UI" panose="020B0502040204020203" pitchFamily="34" charset="0"/>
              </a:rPr>
              <a:t>Output</a:t>
            </a:r>
            <a:r>
              <a:rPr lang="en-US" sz="1200">
                <a:solidFill>
                  <a:srgbClr val="4D7395"/>
                </a:solidFill>
                <a:latin typeface="Segoe UI" panose="020B0502040204020203" pitchFamily="34" charset="0"/>
                <a:ea typeface="Helvetica Neue Light" charset="0"/>
                <a:cs typeface="Segoe UI" panose="020B0502040204020203" pitchFamily="34" charset="0"/>
              </a:rPr>
              <a:t> </a:t>
            </a:r>
            <a:br>
              <a:rPr lang="en-US" sz="1200">
                <a:solidFill>
                  <a:srgbClr val="4D7395"/>
                </a:solidFill>
                <a:latin typeface="Segoe UI" panose="020B0502040204020203" pitchFamily="34" charset="0"/>
                <a:ea typeface="Helvetica Neue Light" charset="0"/>
                <a:cs typeface="Segoe UI" panose="020B0502040204020203" pitchFamily="34" charset="0"/>
              </a:rPr>
            </a:br>
            <a:r>
              <a:rPr lang="en-US" sz="1200">
                <a:solidFill>
                  <a:srgbClr val="000000"/>
                </a:solidFill>
                <a:latin typeface="Segoe UI" panose="020B0502040204020203" pitchFamily="34" charset="0"/>
                <a:ea typeface="Helvetica Neue Light" charset="0"/>
                <a:cs typeface="Segoe UI" panose="020B0502040204020203" pitchFamily="34" charset="0"/>
              </a:rPr>
              <a:t>into New Job </a:t>
            </a:r>
            <a:r>
              <a:rPr lang="en-US" sz="1200" b="1">
                <a:solidFill>
                  <a:srgbClr val="4D7395"/>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13723155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760CE5E4-3BCD-45D5-8E38-BD42D5CA84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dba1f193-0e30-4fc9-87d8-4653d789ea3e"/>
    <ds:schemaRef ds:uri="http://purl.org/dc/terms/"/>
    <ds:schemaRef ds:uri="7a42ea66-c3dc-4710-b631-02025482a5dd"/>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5083</TotalTime>
  <Words>6927</Words>
  <Application>Microsoft Office PowerPoint</Application>
  <PresentationFormat>Widescreen</PresentationFormat>
  <Paragraphs>1200</Paragraphs>
  <Slides>86</Slides>
  <Notes>41</Notes>
  <HiddenSlides>0</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86</vt:i4>
      </vt:variant>
    </vt:vector>
  </HeadingPairs>
  <TitlesOfParts>
    <vt:vector size="100" baseType="lpstr">
      <vt:lpstr>Arial</vt:lpstr>
      <vt:lpstr>Arial Nova</vt:lpstr>
      <vt:lpstr>Calibri</vt:lpstr>
      <vt:lpstr>Consolas</vt:lpstr>
      <vt:lpstr>MentiText</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Welcome to  Azure Synapse Technical Boot Camp  Day 3</vt:lpstr>
      <vt:lpstr>PowerPoint Presentation</vt:lpstr>
      <vt:lpstr>Spark for Data Science</vt:lpstr>
      <vt:lpstr>Agenda</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Microsoft Spark Utilities</vt:lpstr>
      <vt:lpstr>Hyperspace</vt:lpstr>
      <vt:lpstr>Spark CDM connector</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PowerPoint Presentation</vt:lpstr>
      <vt:lpstr>PowerPoint Presentation</vt:lpstr>
      <vt:lpstr>PowerPoint Presentation</vt:lpstr>
      <vt:lpstr>PowerPoint Presentation</vt:lpstr>
      <vt:lpstr>PowerPoint Presentation</vt:lpstr>
      <vt:lpstr>PowerPoint Presentation</vt:lpstr>
      <vt:lpstr>Build Hands-on Lab:  Machine Learning</vt:lpstr>
      <vt:lpstr>Breakout Activity:  Model Implementation (Predict)</vt:lpstr>
      <vt:lpstr>PowerPoint Presentation</vt:lpstr>
      <vt:lpstr>Build Hands-on Lab:  Spark Machine Learning</vt:lpstr>
      <vt:lpstr>PowerPoint Presentation</vt:lpstr>
      <vt:lpstr>PowerPoint Presentation</vt:lpstr>
      <vt:lpstr>Monitor &amp; Manage</vt:lpstr>
      <vt:lpstr>Agenda</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Whole Group Activity:  Monitor &amp; Manage </vt:lpstr>
      <vt:lpstr>Mentimeter Poll</vt:lpstr>
      <vt:lpstr>Build Hands-on Lab:  Monitoring</vt:lpstr>
      <vt:lpstr>PowerPoint Presentation</vt:lpstr>
      <vt:lpstr>Mentimeter Poll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99</cp:revision>
  <dcterms:created xsi:type="dcterms:W3CDTF">2020-05-01T23:34:12Z</dcterms:created>
  <dcterms:modified xsi:type="dcterms:W3CDTF">2021-03-25T19:44:49Z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